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7" r:id="rId6"/>
    <p:sldId id="260" r:id="rId7"/>
    <p:sldId id="263" r:id="rId8"/>
    <p:sldId id="262" r:id="rId9"/>
    <p:sldId id="264" r:id="rId10"/>
    <p:sldId id="269" r:id="rId11"/>
    <p:sldId id="270" r:id="rId12"/>
    <p:sldId id="271" r:id="rId13"/>
    <p:sldId id="274" r:id="rId14"/>
    <p:sldId id="275" r:id="rId15"/>
    <p:sldId id="276" r:id="rId16"/>
    <p:sldId id="277" r:id="rId17"/>
    <p:sldId id="278" r:id="rId18"/>
    <p:sldId id="261" r:id="rId19"/>
    <p:sldId id="279" r:id="rId20"/>
    <p:sldId id="280" r:id="rId21"/>
    <p:sldId id="272" r:id="rId22"/>
    <p:sldId id="281" r:id="rId23"/>
    <p:sldId id="282" r:id="rId24"/>
    <p:sldId id="273" r:id="rId25"/>
    <p:sldId id="283" r:id="rId26"/>
    <p:sldId id="284" r:id="rId27"/>
    <p:sldId id="285" r:id="rId28"/>
    <p:sldId id="286" r:id="rId29"/>
    <p:sldId id="287" r:id="rId30"/>
    <p:sldId id="288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65" r:id="rId40"/>
    <p:sldId id="298" r:id="rId41"/>
    <p:sldId id="299" r:id="rId42"/>
    <p:sldId id="300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37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BA8C3F-2E2B-4C07-8A1F-0828AB60DD11}" type="doc">
      <dgm:prSet loTypeId="urn:microsoft.com/office/officeart/2009/3/layout/HorizontalOrganizationChart" loCatId="hierarchy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tr-TR"/>
        </a:p>
      </dgm:t>
    </dgm:pt>
    <dgm:pt modelId="{77BA990C-0398-456E-9D74-FAC9E07339F0}">
      <dgm:prSet phldrT="[Metin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tr-TR" b="1" dirty="0"/>
            <a:t>TROY TECH</a:t>
          </a:r>
        </a:p>
      </dgm:t>
    </dgm:pt>
    <dgm:pt modelId="{A98B3A20-5BC8-40B1-A1AB-C5E3F777C465}" type="parTrans" cxnId="{B7EFADBB-40B5-4CE7-984D-130DD6AE2F6E}">
      <dgm:prSet/>
      <dgm:spPr/>
      <dgm:t>
        <a:bodyPr/>
        <a:lstStyle/>
        <a:p>
          <a:endParaRPr lang="tr-TR"/>
        </a:p>
      </dgm:t>
    </dgm:pt>
    <dgm:pt modelId="{C7C13F14-9E35-497E-8BBB-B939C62E4539}" type="sibTrans" cxnId="{B7EFADBB-40B5-4CE7-984D-130DD6AE2F6E}">
      <dgm:prSet/>
      <dgm:spPr/>
      <dgm:t>
        <a:bodyPr/>
        <a:lstStyle/>
        <a:p>
          <a:endParaRPr lang="tr-TR"/>
        </a:p>
      </dgm:t>
    </dgm:pt>
    <dgm:pt modelId="{C5A52C3C-516C-49EB-B53A-85E44A8B01E6}">
      <dgm:prSet phldrT="[Metin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CEO</a:t>
          </a:r>
        </a:p>
        <a:p>
          <a:r>
            <a:rPr lang="en-US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Hasan </a:t>
          </a:r>
          <a:r>
            <a:rPr lang="tr-TR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ÖZKARA</a:t>
          </a:r>
          <a:endParaRPr lang="en-US" b="0" cap="none" spc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8C8625D-B9A8-4274-94E8-F0002872EF47}" type="parTrans" cxnId="{0B5892FC-1BF6-4A7B-A200-CCAA3A5D98A4}">
      <dgm:prSet/>
      <dgm:spPr/>
      <dgm:t>
        <a:bodyPr/>
        <a:lstStyle/>
        <a:p>
          <a:endParaRPr lang="tr-TR"/>
        </a:p>
      </dgm:t>
    </dgm:pt>
    <dgm:pt modelId="{697C2596-FD1F-4E21-87B7-66ADB7E49C5E}" type="sibTrans" cxnId="{0B5892FC-1BF6-4A7B-A200-CCAA3A5D98A4}">
      <dgm:prSet/>
      <dgm:spPr/>
      <dgm:t>
        <a:bodyPr/>
        <a:lstStyle/>
        <a:p>
          <a:endParaRPr lang="tr-TR"/>
        </a:p>
      </dgm:t>
    </dgm:pt>
    <dgm:pt modelId="{A40624F3-BAB0-409A-A2F9-8C1EFBA432E1}">
      <dgm:prSet phldrT="[Metin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tr-TR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COO</a:t>
          </a:r>
        </a:p>
        <a:p>
          <a:r>
            <a:rPr lang="tr-TR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Mert KAYIŞ</a:t>
          </a:r>
        </a:p>
      </dgm:t>
    </dgm:pt>
    <dgm:pt modelId="{BD601D84-C718-4B80-BA56-F7D51CBD8DA3}" type="parTrans" cxnId="{16E486C9-D924-4C36-BA9A-25FA59577056}">
      <dgm:prSet/>
      <dgm:spPr/>
      <dgm:t>
        <a:bodyPr/>
        <a:lstStyle/>
        <a:p>
          <a:endParaRPr lang="tr-TR"/>
        </a:p>
      </dgm:t>
    </dgm:pt>
    <dgm:pt modelId="{48D6237C-CD3C-43C3-962B-7CFE13247951}" type="sibTrans" cxnId="{16E486C9-D924-4C36-BA9A-25FA59577056}">
      <dgm:prSet/>
      <dgm:spPr/>
      <dgm:t>
        <a:bodyPr/>
        <a:lstStyle/>
        <a:p>
          <a:endParaRPr lang="tr-TR"/>
        </a:p>
      </dgm:t>
    </dgm:pt>
    <dgm:pt modelId="{7D20A739-850C-4971-AEA7-5627178D4468}">
      <dgm:prSet phldrT="[Metin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tr-TR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CFO</a:t>
          </a:r>
        </a:p>
        <a:p>
          <a:r>
            <a:rPr lang="tr-TR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Kağan ÖZASLAN</a:t>
          </a:r>
        </a:p>
      </dgm:t>
    </dgm:pt>
    <dgm:pt modelId="{63716B79-7F2F-48D1-B7D2-526B611527B1}" type="parTrans" cxnId="{13D06C99-F028-4CFE-9D60-05FDF456F27A}">
      <dgm:prSet/>
      <dgm:spPr/>
      <dgm:t>
        <a:bodyPr/>
        <a:lstStyle/>
        <a:p>
          <a:endParaRPr lang="tr-TR"/>
        </a:p>
      </dgm:t>
    </dgm:pt>
    <dgm:pt modelId="{78E481D9-9769-4FC5-AFE6-81F3969C4BEF}" type="sibTrans" cxnId="{13D06C99-F028-4CFE-9D60-05FDF456F27A}">
      <dgm:prSet/>
      <dgm:spPr/>
      <dgm:t>
        <a:bodyPr/>
        <a:lstStyle/>
        <a:p>
          <a:endParaRPr lang="tr-TR"/>
        </a:p>
      </dgm:t>
    </dgm:pt>
    <dgm:pt modelId="{597CF2D1-3501-4843-A23D-960374E52DA4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tr-TR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</a:t>
          </a:r>
          <a:r>
            <a:rPr lang="en-US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</a:t>
          </a:r>
          <a:r>
            <a:rPr lang="tr-TR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</a:t>
          </a:r>
        </a:p>
        <a:p>
          <a:r>
            <a:rPr lang="en-US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Caner POTUR</a:t>
          </a:r>
          <a:endParaRPr lang="tr-TR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A0F8DC9-55F0-4060-99EB-42D2346BBD8D}" type="parTrans" cxnId="{32890F99-E604-43DD-BDCC-98B94D91A7FB}">
      <dgm:prSet/>
      <dgm:spPr/>
      <dgm:t>
        <a:bodyPr/>
        <a:lstStyle/>
        <a:p>
          <a:endParaRPr lang="tr-TR"/>
        </a:p>
      </dgm:t>
    </dgm:pt>
    <dgm:pt modelId="{4D1FAAB1-7E9D-4436-B3E4-D1A36A61D91B}" type="sibTrans" cxnId="{32890F99-E604-43DD-BDCC-98B94D91A7FB}">
      <dgm:prSet/>
      <dgm:spPr/>
      <dgm:t>
        <a:bodyPr/>
        <a:lstStyle/>
        <a:p>
          <a:endParaRPr lang="tr-TR"/>
        </a:p>
      </dgm:t>
    </dgm:pt>
    <dgm:pt modelId="{455E155F-297E-4D05-B139-B5A5EA8D8FDB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CMO</a:t>
          </a:r>
          <a:endParaRPr lang="tr-TR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r>
            <a:rPr lang="tr-TR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Mustafa Ercan OKATAN</a:t>
          </a:r>
        </a:p>
      </dgm:t>
    </dgm:pt>
    <dgm:pt modelId="{63B49BDC-B894-4467-A4B6-63EB3D90BC37}" type="parTrans" cxnId="{064674CD-1E84-40D6-A463-8BEA18372E56}">
      <dgm:prSet/>
      <dgm:spPr/>
      <dgm:t>
        <a:bodyPr/>
        <a:lstStyle/>
        <a:p>
          <a:endParaRPr lang="tr-TR"/>
        </a:p>
      </dgm:t>
    </dgm:pt>
    <dgm:pt modelId="{BE0DBEAE-C6C1-46CB-8562-9FBF8D754635}" type="sibTrans" cxnId="{064674CD-1E84-40D6-A463-8BEA18372E56}">
      <dgm:prSet/>
      <dgm:spPr/>
      <dgm:t>
        <a:bodyPr/>
        <a:lstStyle/>
        <a:p>
          <a:endParaRPr lang="tr-TR"/>
        </a:p>
      </dgm:t>
    </dgm:pt>
    <dgm:pt modelId="{1AFE8701-202B-46CA-A38E-27A93DAC6D82}" type="pres">
      <dgm:prSet presAssocID="{41BA8C3F-2E2B-4C07-8A1F-0828AB60DD1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AC9F71A-3F72-42F3-952D-5C30727656E7}" type="pres">
      <dgm:prSet presAssocID="{77BA990C-0398-456E-9D74-FAC9E07339F0}" presName="hierRoot1" presStyleCnt="0">
        <dgm:presLayoutVars>
          <dgm:hierBranch/>
        </dgm:presLayoutVars>
      </dgm:prSet>
      <dgm:spPr/>
    </dgm:pt>
    <dgm:pt modelId="{041E57A2-3D6B-4EE4-9672-C5EB09339A92}" type="pres">
      <dgm:prSet presAssocID="{77BA990C-0398-456E-9D74-FAC9E07339F0}" presName="rootComposite1" presStyleCnt="0"/>
      <dgm:spPr/>
    </dgm:pt>
    <dgm:pt modelId="{6BAB720D-026C-473E-944E-F5C25BF23F6B}" type="pres">
      <dgm:prSet presAssocID="{77BA990C-0398-456E-9D74-FAC9E07339F0}" presName="rootText1" presStyleLbl="node0" presStyleIdx="0" presStyleCnt="1">
        <dgm:presLayoutVars>
          <dgm:chPref val="3"/>
        </dgm:presLayoutVars>
      </dgm:prSet>
      <dgm:spPr>
        <a:prstGeom prst="roundRect">
          <a:avLst/>
        </a:prstGeom>
      </dgm:spPr>
    </dgm:pt>
    <dgm:pt modelId="{DCA1ADA4-61C1-4135-B609-E23EE7F97FE2}" type="pres">
      <dgm:prSet presAssocID="{77BA990C-0398-456E-9D74-FAC9E07339F0}" presName="rootConnector1" presStyleLbl="node1" presStyleIdx="0" presStyleCnt="0"/>
      <dgm:spPr/>
    </dgm:pt>
    <dgm:pt modelId="{FF8E693E-C59F-4167-8A92-70A4DC130264}" type="pres">
      <dgm:prSet presAssocID="{77BA990C-0398-456E-9D74-FAC9E07339F0}" presName="hierChild2" presStyleCnt="0"/>
      <dgm:spPr/>
    </dgm:pt>
    <dgm:pt modelId="{AA1D558E-0DFE-4583-B987-43D3624C652F}" type="pres">
      <dgm:prSet presAssocID="{98C8625D-B9A8-4274-94E8-F0002872EF47}" presName="Name64" presStyleLbl="parChTrans1D2" presStyleIdx="0" presStyleCnt="5"/>
      <dgm:spPr/>
    </dgm:pt>
    <dgm:pt modelId="{F401DFB6-8266-4994-A1B5-E7830A8F884C}" type="pres">
      <dgm:prSet presAssocID="{C5A52C3C-516C-49EB-B53A-85E44A8B01E6}" presName="hierRoot2" presStyleCnt="0">
        <dgm:presLayoutVars>
          <dgm:hierBranch val="init"/>
        </dgm:presLayoutVars>
      </dgm:prSet>
      <dgm:spPr/>
    </dgm:pt>
    <dgm:pt modelId="{FECE76D0-E142-4371-B5D2-57C31EDB1701}" type="pres">
      <dgm:prSet presAssocID="{C5A52C3C-516C-49EB-B53A-85E44A8B01E6}" presName="rootComposite" presStyleCnt="0"/>
      <dgm:spPr/>
    </dgm:pt>
    <dgm:pt modelId="{1BD47F30-7496-4A1D-9DFB-2CFFD508B1B6}" type="pres">
      <dgm:prSet presAssocID="{C5A52C3C-516C-49EB-B53A-85E44A8B01E6}" presName="rootText" presStyleLbl="node2" presStyleIdx="0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F4BA7B4E-2265-4467-BC93-CFB84752CFC1}" type="pres">
      <dgm:prSet presAssocID="{C5A52C3C-516C-49EB-B53A-85E44A8B01E6}" presName="rootConnector" presStyleLbl="node2" presStyleIdx="0" presStyleCnt="5"/>
      <dgm:spPr/>
    </dgm:pt>
    <dgm:pt modelId="{7B561803-60B9-436E-9762-F606A5127075}" type="pres">
      <dgm:prSet presAssocID="{C5A52C3C-516C-49EB-B53A-85E44A8B01E6}" presName="hierChild4" presStyleCnt="0"/>
      <dgm:spPr/>
    </dgm:pt>
    <dgm:pt modelId="{C75C7964-7C5B-4181-B4C8-ABECF2716C1B}" type="pres">
      <dgm:prSet presAssocID="{C5A52C3C-516C-49EB-B53A-85E44A8B01E6}" presName="hierChild5" presStyleCnt="0"/>
      <dgm:spPr/>
    </dgm:pt>
    <dgm:pt modelId="{A990EB11-FBC6-485D-8394-240A25755CC9}" type="pres">
      <dgm:prSet presAssocID="{BD601D84-C718-4B80-BA56-F7D51CBD8DA3}" presName="Name64" presStyleLbl="parChTrans1D2" presStyleIdx="1" presStyleCnt="5"/>
      <dgm:spPr/>
    </dgm:pt>
    <dgm:pt modelId="{078333BA-3781-4F61-BFCB-2E4EDE2F88E4}" type="pres">
      <dgm:prSet presAssocID="{A40624F3-BAB0-409A-A2F9-8C1EFBA432E1}" presName="hierRoot2" presStyleCnt="0">
        <dgm:presLayoutVars>
          <dgm:hierBranch val="r"/>
        </dgm:presLayoutVars>
      </dgm:prSet>
      <dgm:spPr/>
    </dgm:pt>
    <dgm:pt modelId="{11663E57-0176-435D-88DE-AC8F079DCB17}" type="pres">
      <dgm:prSet presAssocID="{A40624F3-BAB0-409A-A2F9-8C1EFBA432E1}" presName="rootComposite" presStyleCnt="0"/>
      <dgm:spPr/>
    </dgm:pt>
    <dgm:pt modelId="{22DE9119-F3B2-4A6A-B1D0-5B67CC948E3A}" type="pres">
      <dgm:prSet presAssocID="{A40624F3-BAB0-409A-A2F9-8C1EFBA432E1}" presName="rootText" presStyleLbl="node2" presStyleIdx="1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8746B1D7-3EB8-41A4-B28E-4ACD1EB6DD01}" type="pres">
      <dgm:prSet presAssocID="{A40624F3-BAB0-409A-A2F9-8C1EFBA432E1}" presName="rootConnector" presStyleLbl="node2" presStyleIdx="1" presStyleCnt="5"/>
      <dgm:spPr/>
    </dgm:pt>
    <dgm:pt modelId="{5C706587-2AF4-43DA-A948-F2CDC3CDE302}" type="pres">
      <dgm:prSet presAssocID="{A40624F3-BAB0-409A-A2F9-8C1EFBA432E1}" presName="hierChild4" presStyleCnt="0"/>
      <dgm:spPr/>
    </dgm:pt>
    <dgm:pt modelId="{828E6BE7-0063-44A8-B138-405AEA1865A7}" type="pres">
      <dgm:prSet presAssocID="{A40624F3-BAB0-409A-A2F9-8C1EFBA432E1}" presName="hierChild5" presStyleCnt="0"/>
      <dgm:spPr/>
    </dgm:pt>
    <dgm:pt modelId="{97128350-B3C0-4C9E-89F4-6BDE72DBC174}" type="pres">
      <dgm:prSet presAssocID="{63716B79-7F2F-48D1-B7D2-526B611527B1}" presName="Name64" presStyleLbl="parChTrans1D2" presStyleIdx="2" presStyleCnt="5"/>
      <dgm:spPr/>
    </dgm:pt>
    <dgm:pt modelId="{3F08C4DB-0978-4474-AA4A-9E2FDBB95156}" type="pres">
      <dgm:prSet presAssocID="{7D20A739-850C-4971-AEA7-5627178D4468}" presName="hierRoot2" presStyleCnt="0">
        <dgm:presLayoutVars>
          <dgm:hierBranch val="init"/>
        </dgm:presLayoutVars>
      </dgm:prSet>
      <dgm:spPr/>
    </dgm:pt>
    <dgm:pt modelId="{53D97FAB-82DB-4D57-A960-D12C7B454A8E}" type="pres">
      <dgm:prSet presAssocID="{7D20A739-850C-4971-AEA7-5627178D4468}" presName="rootComposite" presStyleCnt="0"/>
      <dgm:spPr/>
    </dgm:pt>
    <dgm:pt modelId="{986311D5-A066-4608-B5EC-4E23123E621A}" type="pres">
      <dgm:prSet presAssocID="{7D20A739-850C-4971-AEA7-5627178D4468}" presName="rootText" presStyleLbl="node2" presStyleIdx="2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62498E8C-A237-4364-B00E-2A6507DC9257}" type="pres">
      <dgm:prSet presAssocID="{7D20A739-850C-4971-AEA7-5627178D4468}" presName="rootConnector" presStyleLbl="node2" presStyleIdx="2" presStyleCnt="5"/>
      <dgm:spPr/>
    </dgm:pt>
    <dgm:pt modelId="{AEC1E214-2D43-4D78-B9EC-F2E47FCF976D}" type="pres">
      <dgm:prSet presAssocID="{7D20A739-850C-4971-AEA7-5627178D4468}" presName="hierChild4" presStyleCnt="0"/>
      <dgm:spPr/>
    </dgm:pt>
    <dgm:pt modelId="{4E584075-96BA-4401-B316-19D8436731E1}" type="pres">
      <dgm:prSet presAssocID="{7D20A739-850C-4971-AEA7-5627178D4468}" presName="hierChild5" presStyleCnt="0"/>
      <dgm:spPr/>
    </dgm:pt>
    <dgm:pt modelId="{CC9DD505-292C-49CB-B714-0CFC4C38E5A4}" type="pres">
      <dgm:prSet presAssocID="{EA0F8DC9-55F0-4060-99EB-42D2346BBD8D}" presName="Name64" presStyleLbl="parChTrans1D2" presStyleIdx="3" presStyleCnt="5"/>
      <dgm:spPr/>
    </dgm:pt>
    <dgm:pt modelId="{1633ADCC-0222-436D-8E1D-BB909955F4B8}" type="pres">
      <dgm:prSet presAssocID="{597CF2D1-3501-4843-A23D-960374E52DA4}" presName="hierRoot2" presStyleCnt="0">
        <dgm:presLayoutVars>
          <dgm:hierBranch val="init"/>
        </dgm:presLayoutVars>
      </dgm:prSet>
      <dgm:spPr/>
    </dgm:pt>
    <dgm:pt modelId="{9E5DD266-4BFD-4F8C-9530-83F37BD4A73C}" type="pres">
      <dgm:prSet presAssocID="{597CF2D1-3501-4843-A23D-960374E52DA4}" presName="rootComposite" presStyleCnt="0"/>
      <dgm:spPr/>
    </dgm:pt>
    <dgm:pt modelId="{00969372-56F8-4332-8A0A-34F3E7C891B9}" type="pres">
      <dgm:prSet presAssocID="{597CF2D1-3501-4843-A23D-960374E52DA4}" presName="rootText" presStyleLbl="node2" presStyleIdx="3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D365F322-7C75-40E9-BFFC-543D4C268EAD}" type="pres">
      <dgm:prSet presAssocID="{597CF2D1-3501-4843-A23D-960374E52DA4}" presName="rootConnector" presStyleLbl="node2" presStyleIdx="3" presStyleCnt="5"/>
      <dgm:spPr/>
    </dgm:pt>
    <dgm:pt modelId="{57A56603-EC37-4408-86C6-112AA3B11C86}" type="pres">
      <dgm:prSet presAssocID="{597CF2D1-3501-4843-A23D-960374E52DA4}" presName="hierChild4" presStyleCnt="0"/>
      <dgm:spPr/>
    </dgm:pt>
    <dgm:pt modelId="{95E7F237-FD6B-49F2-B9F4-ADD09843E374}" type="pres">
      <dgm:prSet presAssocID="{597CF2D1-3501-4843-A23D-960374E52DA4}" presName="hierChild5" presStyleCnt="0"/>
      <dgm:spPr/>
    </dgm:pt>
    <dgm:pt modelId="{56EF35F5-7260-4D84-837D-345862141906}" type="pres">
      <dgm:prSet presAssocID="{63B49BDC-B894-4467-A4B6-63EB3D90BC37}" presName="Name64" presStyleLbl="parChTrans1D2" presStyleIdx="4" presStyleCnt="5"/>
      <dgm:spPr/>
    </dgm:pt>
    <dgm:pt modelId="{D166D8D2-1737-4C16-AC14-A184C40C6C4A}" type="pres">
      <dgm:prSet presAssocID="{455E155F-297E-4D05-B139-B5A5EA8D8FDB}" presName="hierRoot2" presStyleCnt="0">
        <dgm:presLayoutVars>
          <dgm:hierBranch val="l"/>
        </dgm:presLayoutVars>
      </dgm:prSet>
      <dgm:spPr/>
    </dgm:pt>
    <dgm:pt modelId="{EF315678-20DA-4340-B806-6CF1454502F2}" type="pres">
      <dgm:prSet presAssocID="{455E155F-297E-4D05-B139-B5A5EA8D8FDB}" presName="rootComposite" presStyleCnt="0"/>
      <dgm:spPr/>
    </dgm:pt>
    <dgm:pt modelId="{E4E8E151-C198-4F71-851F-E6D7B890D7A0}" type="pres">
      <dgm:prSet presAssocID="{455E155F-297E-4D05-B139-B5A5EA8D8FDB}" presName="rootText" presStyleLbl="node2" presStyleIdx="4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0735AD41-A0AD-4628-9FC4-BDEA7153BCF2}" type="pres">
      <dgm:prSet presAssocID="{455E155F-297E-4D05-B139-B5A5EA8D8FDB}" presName="rootConnector" presStyleLbl="node2" presStyleIdx="4" presStyleCnt="5"/>
      <dgm:spPr/>
    </dgm:pt>
    <dgm:pt modelId="{DBDE6178-8D10-42E6-ACAE-B053A851CCD7}" type="pres">
      <dgm:prSet presAssocID="{455E155F-297E-4D05-B139-B5A5EA8D8FDB}" presName="hierChild4" presStyleCnt="0"/>
      <dgm:spPr/>
    </dgm:pt>
    <dgm:pt modelId="{DF5CA147-C44F-4634-9C4F-9AA7865E50D1}" type="pres">
      <dgm:prSet presAssocID="{455E155F-297E-4D05-B139-B5A5EA8D8FDB}" presName="hierChild5" presStyleCnt="0"/>
      <dgm:spPr/>
    </dgm:pt>
    <dgm:pt modelId="{0958419E-42F9-4FD4-BCC3-B42A3D307646}" type="pres">
      <dgm:prSet presAssocID="{77BA990C-0398-456E-9D74-FAC9E07339F0}" presName="hierChild3" presStyleCnt="0"/>
      <dgm:spPr/>
    </dgm:pt>
  </dgm:ptLst>
  <dgm:cxnLst>
    <dgm:cxn modelId="{99BE2307-5FA1-46BB-8D6E-B836E1118BA5}" type="presOf" srcId="{EA0F8DC9-55F0-4060-99EB-42D2346BBD8D}" destId="{CC9DD505-292C-49CB-B714-0CFC4C38E5A4}" srcOrd="0" destOrd="0" presId="urn:microsoft.com/office/officeart/2009/3/layout/HorizontalOrganizationChart"/>
    <dgm:cxn modelId="{24F4ED14-F0C7-44B8-B916-71D486E83AE0}" type="presOf" srcId="{597CF2D1-3501-4843-A23D-960374E52DA4}" destId="{00969372-56F8-4332-8A0A-34F3E7C891B9}" srcOrd="0" destOrd="0" presId="urn:microsoft.com/office/officeart/2009/3/layout/HorizontalOrganizationChart"/>
    <dgm:cxn modelId="{4BD00022-9D30-4443-8570-4E28BA96D704}" type="presOf" srcId="{A40624F3-BAB0-409A-A2F9-8C1EFBA432E1}" destId="{8746B1D7-3EB8-41A4-B28E-4ACD1EB6DD01}" srcOrd="1" destOrd="0" presId="urn:microsoft.com/office/officeart/2009/3/layout/HorizontalOrganizationChart"/>
    <dgm:cxn modelId="{EC867C35-5B1B-4E27-BFC2-CD6FBD62CA2D}" type="presOf" srcId="{455E155F-297E-4D05-B139-B5A5EA8D8FDB}" destId="{E4E8E151-C198-4F71-851F-E6D7B890D7A0}" srcOrd="0" destOrd="0" presId="urn:microsoft.com/office/officeart/2009/3/layout/HorizontalOrganizationChart"/>
    <dgm:cxn modelId="{93FD766D-819D-46EA-BA43-452475FC6815}" type="presOf" srcId="{77BA990C-0398-456E-9D74-FAC9E07339F0}" destId="{6BAB720D-026C-473E-944E-F5C25BF23F6B}" srcOrd="0" destOrd="0" presId="urn:microsoft.com/office/officeart/2009/3/layout/HorizontalOrganizationChart"/>
    <dgm:cxn modelId="{33500350-DEC7-4CDC-AA0B-E9E890C98E05}" type="presOf" srcId="{455E155F-297E-4D05-B139-B5A5EA8D8FDB}" destId="{0735AD41-A0AD-4628-9FC4-BDEA7153BCF2}" srcOrd="1" destOrd="0" presId="urn:microsoft.com/office/officeart/2009/3/layout/HorizontalOrganizationChart"/>
    <dgm:cxn modelId="{26DD5350-2F38-41CC-9F07-2425977AA050}" type="presOf" srcId="{77BA990C-0398-456E-9D74-FAC9E07339F0}" destId="{DCA1ADA4-61C1-4135-B609-E23EE7F97FE2}" srcOrd="1" destOrd="0" presId="urn:microsoft.com/office/officeart/2009/3/layout/HorizontalOrganizationChart"/>
    <dgm:cxn modelId="{575A7472-3E34-4E31-BEFE-F6E4203FCC86}" type="presOf" srcId="{41BA8C3F-2E2B-4C07-8A1F-0828AB60DD11}" destId="{1AFE8701-202B-46CA-A38E-27A93DAC6D82}" srcOrd="0" destOrd="0" presId="urn:microsoft.com/office/officeart/2009/3/layout/HorizontalOrganizationChart"/>
    <dgm:cxn modelId="{66F25356-B9DD-4521-A6CF-22FCE0EE2803}" type="presOf" srcId="{C5A52C3C-516C-49EB-B53A-85E44A8B01E6}" destId="{F4BA7B4E-2265-4467-BC93-CFB84752CFC1}" srcOrd="1" destOrd="0" presId="urn:microsoft.com/office/officeart/2009/3/layout/HorizontalOrganizationChart"/>
    <dgm:cxn modelId="{8FC52277-AAC6-4CBD-8779-707B4593065B}" type="presOf" srcId="{63716B79-7F2F-48D1-B7D2-526B611527B1}" destId="{97128350-B3C0-4C9E-89F4-6BDE72DBC174}" srcOrd="0" destOrd="0" presId="urn:microsoft.com/office/officeart/2009/3/layout/HorizontalOrganizationChart"/>
    <dgm:cxn modelId="{48EB1B7F-9A73-47AB-AAC6-2E9FD278102A}" type="presOf" srcId="{C5A52C3C-516C-49EB-B53A-85E44A8B01E6}" destId="{1BD47F30-7496-4A1D-9DFB-2CFFD508B1B6}" srcOrd="0" destOrd="0" presId="urn:microsoft.com/office/officeart/2009/3/layout/HorizontalOrganizationChart"/>
    <dgm:cxn modelId="{882ED792-9914-4D70-AD92-3F663D2B20C2}" type="presOf" srcId="{98C8625D-B9A8-4274-94E8-F0002872EF47}" destId="{AA1D558E-0DFE-4583-B987-43D3624C652F}" srcOrd="0" destOrd="0" presId="urn:microsoft.com/office/officeart/2009/3/layout/HorizontalOrganizationChart"/>
    <dgm:cxn modelId="{7D175993-C270-43C5-B335-B4BB370CC379}" type="presOf" srcId="{A40624F3-BAB0-409A-A2F9-8C1EFBA432E1}" destId="{22DE9119-F3B2-4A6A-B1D0-5B67CC948E3A}" srcOrd="0" destOrd="0" presId="urn:microsoft.com/office/officeart/2009/3/layout/HorizontalOrganizationChart"/>
    <dgm:cxn modelId="{32890F99-E604-43DD-BDCC-98B94D91A7FB}" srcId="{77BA990C-0398-456E-9D74-FAC9E07339F0}" destId="{597CF2D1-3501-4843-A23D-960374E52DA4}" srcOrd="3" destOrd="0" parTransId="{EA0F8DC9-55F0-4060-99EB-42D2346BBD8D}" sibTransId="{4D1FAAB1-7E9D-4436-B3E4-D1A36A61D91B}"/>
    <dgm:cxn modelId="{13D06C99-F028-4CFE-9D60-05FDF456F27A}" srcId="{77BA990C-0398-456E-9D74-FAC9E07339F0}" destId="{7D20A739-850C-4971-AEA7-5627178D4468}" srcOrd="2" destOrd="0" parTransId="{63716B79-7F2F-48D1-B7D2-526B611527B1}" sibTransId="{78E481D9-9769-4FC5-AFE6-81F3969C4BEF}"/>
    <dgm:cxn modelId="{0F05529A-77C5-4792-B701-8EFC540BD506}" type="presOf" srcId="{63B49BDC-B894-4467-A4B6-63EB3D90BC37}" destId="{56EF35F5-7260-4D84-837D-345862141906}" srcOrd="0" destOrd="0" presId="urn:microsoft.com/office/officeart/2009/3/layout/HorizontalOrganizationChart"/>
    <dgm:cxn modelId="{2AB92BA7-5D4A-4509-BE76-E45799516964}" type="presOf" srcId="{BD601D84-C718-4B80-BA56-F7D51CBD8DA3}" destId="{A990EB11-FBC6-485D-8394-240A25755CC9}" srcOrd="0" destOrd="0" presId="urn:microsoft.com/office/officeart/2009/3/layout/HorizontalOrganizationChart"/>
    <dgm:cxn modelId="{199E2DAF-AFC8-4D89-9190-8D2C015ABCFA}" type="presOf" srcId="{7D20A739-850C-4971-AEA7-5627178D4468}" destId="{62498E8C-A237-4364-B00E-2A6507DC9257}" srcOrd="1" destOrd="0" presId="urn:microsoft.com/office/officeart/2009/3/layout/HorizontalOrganizationChart"/>
    <dgm:cxn modelId="{B7EFADBB-40B5-4CE7-984D-130DD6AE2F6E}" srcId="{41BA8C3F-2E2B-4C07-8A1F-0828AB60DD11}" destId="{77BA990C-0398-456E-9D74-FAC9E07339F0}" srcOrd="0" destOrd="0" parTransId="{A98B3A20-5BC8-40B1-A1AB-C5E3F777C465}" sibTransId="{C7C13F14-9E35-497E-8BBB-B939C62E4539}"/>
    <dgm:cxn modelId="{F4E541C2-134D-42AE-9FD2-7F07FFEBC407}" type="presOf" srcId="{7D20A739-850C-4971-AEA7-5627178D4468}" destId="{986311D5-A066-4608-B5EC-4E23123E621A}" srcOrd="0" destOrd="0" presId="urn:microsoft.com/office/officeart/2009/3/layout/HorizontalOrganizationChart"/>
    <dgm:cxn modelId="{16E486C9-D924-4C36-BA9A-25FA59577056}" srcId="{77BA990C-0398-456E-9D74-FAC9E07339F0}" destId="{A40624F3-BAB0-409A-A2F9-8C1EFBA432E1}" srcOrd="1" destOrd="0" parTransId="{BD601D84-C718-4B80-BA56-F7D51CBD8DA3}" sibTransId="{48D6237C-CD3C-43C3-962B-7CFE13247951}"/>
    <dgm:cxn modelId="{064674CD-1E84-40D6-A463-8BEA18372E56}" srcId="{77BA990C-0398-456E-9D74-FAC9E07339F0}" destId="{455E155F-297E-4D05-B139-B5A5EA8D8FDB}" srcOrd="4" destOrd="0" parTransId="{63B49BDC-B894-4467-A4B6-63EB3D90BC37}" sibTransId="{BE0DBEAE-C6C1-46CB-8562-9FBF8D754635}"/>
    <dgm:cxn modelId="{DA043ADB-5640-4339-8D3D-CB138B79D846}" type="presOf" srcId="{597CF2D1-3501-4843-A23D-960374E52DA4}" destId="{D365F322-7C75-40E9-BFFC-543D4C268EAD}" srcOrd="1" destOrd="0" presId="urn:microsoft.com/office/officeart/2009/3/layout/HorizontalOrganizationChart"/>
    <dgm:cxn modelId="{0B5892FC-1BF6-4A7B-A200-CCAA3A5D98A4}" srcId="{77BA990C-0398-456E-9D74-FAC9E07339F0}" destId="{C5A52C3C-516C-49EB-B53A-85E44A8B01E6}" srcOrd="0" destOrd="0" parTransId="{98C8625D-B9A8-4274-94E8-F0002872EF47}" sibTransId="{697C2596-FD1F-4E21-87B7-66ADB7E49C5E}"/>
    <dgm:cxn modelId="{BEA3DF9D-3252-46E5-A515-B27B52E9CB3F}" type="presParOf" srcId="{1AFE8701-202B-46CA-A38E-27A93DAC6D82}" destId="{BAC9F71A-3F72-42F3-952D-5C30727656E7}" srcOrd="0" destOrd="0" presId="urn:microsoft.com/office/officeart/2009/3/layout/HorizontalOrganizationChart"/>
    <dgm:cxn modelId="{FE759E9E-F240-4D59-A589-B68FFFBF9103}" type="presParOf" srcId="{BAC9F71A-3F72-42F3-952D-5C30727656E7}" destId="{041E57A2-3D6B-4EE4-9672-C5EB09339A92}" srcOrd="0" destOrd="0" presId="urn:microsoft.com/office/officeart/2009/3/layout/HorizontalOrganizationChart"/>
    <dgm:cxn modelId="{272DD6EC-F106-4AD8-8754-71A4367C7FF6}" type="presParOf" srcId="{041E57A2-3D6B-4EE4-9672-C5EB09339A92}" destId="{6BAB720D-026C-473E-944E-F5C25BF23F6B}" srcOrd="0" destOrd="0" presId="urn:microsoft.com/office/officeart/2009/3/layout/HorizontalOrganizationChart"/>
    <dgm:cxn modelId="{BD7CBA30-7C3D-43F3-8BEF-BF97866050B4}" type="presParOf" srcId="{041E57A2-3D6B-4EE4-9672-C5EB09339A92}" destId="{DCA1ADA4-61C1-4135-B609-E23EE7F97FE2}" srcOrd="1" destOrd="0" presId="urn:microsoft.com/office/officeart/2009/3/layout/HorizontalOrganizationChart"/>
    <dgm:cxn modelId="{B3D0094D-C924-4B1C-9058-4EF244AF33E9}" type="presParOf" srcId="{BAC9F71A-3F72-42F3-952D-5C30727656E7}" destId="{FF8E693E-C59F-4167-8A92-70A4DC130264}" srcOrd="1" destOrd="0" presId="urn:microsoft.com/office/officeart/2009/3/layout/HorizontalOrganizationChart"/>
    <dgm:cxn modelId="{C927875C-13AB-4F9F-B634-9E81DFD61DD4}" type="presParOf" srcId="{FF8E693E-C59F-4167-8A92-70A4DC130264}" destId="{AA1D558E-0DFE-4583-B987-43D3624C652F}" srcOrd="0" destOrd="0" presId="urn:microsoft.com/office/officeart/2009/3/layout/HorizontalOrganizationChart"/>
    <dgm:cxn modelId="{CC6DD36D-ABB4-49FD-A373-FBCB635469A0}" type="presParOf" srcId="{FF8E693E-C59F-4167-8A92-70A4DC130264}" destId="{F401DFB6-8266-4994-A1B5-E7830A8F884C}" srcOrd="1" destOrd="0" presId="urn:microsoft.com/office/officeart/2009/3/layout/HorizontalOrganizationChart"/>
    <dgm:cxn modelId="{5CDEA8FD-9B97-46C0-89A6-EEB72BC2311E}" type="presParOf" srcId="{F401DFB6-8266-4994-A1B5-E7830A8F884C}" destId="{FECE76D0-E142-4371-B5D2-57C31EDB1701}" srcOrd="0" destOrd="0" presId="urn:microsoft.com/office/officeart/2009/3/layout/HorizontalOrganizationChart"/>
    <dgm:cxn modelId="{FC1A887F-BDC8-4E91-B679-64FA82BFD672}" type="presParOf" srcId="{FECE76D0-E142-4371-B5D2-57C31EDB1701}" destId="{1BD47F30-7496-4A1D-9DFB-2CFFD508B1B6}" srcOrd="0" destOrd="0" presId="urn:microsoft.com/office/officeart/2009/3/layout/HorizontalOrganizationChart"/>
    <dgm:cxn modelId="{6AF68239-B0D4-4619-B48C-3A1D4A350351}" type="presParOf" srcId="{FECE76D0-E142-4371-B5D2-57C31EDB1701}" destId="{F4BA7B4E-2265-4467-BC93-CFB84752CFC1}" srcOrd="1" destOrd="0" presId="urn:microsoft.com/office/officeart/2009/3/layout/HorizontalOrganizationChart"/>
    <dgm:cxn modelId="{D4582822-4B8F-41F1-802F-8A840CB8FF12}" type="presParOf" srcId="{F401DFB6-8266-4994-A1B5-E7830A8F884C}" destId="{7B561803-60B9-436E-9762-F606A5127075}" srcOrd="1" destOrd="0" presId="urn:microsoft.com/office/officeart/2009/3/layout/HorizontalOrganizationChart"/>
    <dgm:cxn modelId="{E01E2D28-FB51-4F81-9B29-949230F7CCCB}" type="presParOf" srcId="{F401DFB6-8266-4994-A1B5-E7830A8F884C}" destId="{C75C7964-7C5B-4181-B4C8-ABECF2716C1B}" srcOrd="2" destOrd="0" presId="urn:microsoft.com/office/officeart/2009/3/layout/HorizontalOrganizationChart"/>
    <dgm:cxn modelId="{467AAEB6-6271-4FA5-A4A3-DA6BC00726E1}" type="presParOf" srcId="{FF8E693E-C59F-4167-8A92-70A4DC130264}" destId="{A990EB11-FBC6-485D-8394-240A25755CC9}" srcOrd="2" destOrd="0" presId="urn:microsoft.com/office/officeart/2009/3/layout/HorizontalOrganizationChart"/>
    <dgm:cxn modelId="{C104CECD-84C9-4564-A67E-34CBC8F9A7A4}" type="presParOf" srcId="{FF8E693E-C59F-4167-8A92-70A4DC130264}" destId="{078333BA-3781-4F61-BFCB-2E4EDE2F88E4}" srcOrd="3" destOrd="0" presId="urn:microsoft.com/office/officeart/2009/3/layout/HorizontalOrganizationChart"/>
    <dgm:cxn modelId="{445E9FA3-58A4-4AF2-BA83-6F77B5DEE106}" type="presParOf" srcId="{078333BA-3781-4F61-BFCB-2E4EDE2F88E4}" destId="{11663E57-0176-435D-88DE-AC8F079DCB17}" srcOrd="0" destOrd="0" presId="urn:microsoft.com/office/officeart/2009/3/layout/HorizontalOrganizationChart"/>
    <dgm:cxn modelId="{00E38B7F-2ECB-4E8D-8FEA-141103CEFE02}" type="presParOf" srcId="{11663E57-0176-435D-88DE-AC8F079DCB17}" destId="{22DE9119-F3B2-4A6A-B1D0-5B67CC948E3A}" srcOrd="0" destOrd="0" presId="urn:microsoft.com/office/officeart/2009/3/layout/HorizontalOrganizationChart"/>
    <dgm:cxn modelId="{4DD76FB6-D11E-4536-8A79-D3998AF2550B}" type="presParOf" srcId="{11663E57-0176-435D-88DE-AC8F079DCB17}" destId="{8746B1D7-3EB8-41A4-B28E-4ACD1EB6DD01}" srcOrd="1" destOrd="0" presId="urn:microsoft.com/office/officeart/2009/3/layout/HorizontalOrganizationChart"/>
    <dgm:cxn modelId="{C208277D-E6B3-44F9-AE51-1A4813F6CB70}" type="presParOf" srcId="{078333BA-3781-4F61-BFCB-2E4EDE2F88E4}" destId="{5C706587-2AF4-43DA-A948-F2CDC3CDE302}" srcOrd="1" destOrd="0" presId="urn:microsoft.com/office/officeart/2009/3/layout/HorizontalOrganizationChart"/>
    <dgm:cxn modelId="{836FCDEE-18EA-4E8F-879D-848CC8788596}" type="presParOf" srcId="{078333BA-3781-4F61-BFCB-2E4EDE2F88E4}" destId="{828E6BE7-0063-44A8-B138-405AEA1865A7}" srcOrd="2" destOrd="0" presId="urn:microsoft.com/office/officeart/2009/3/layout/HorizontalOrganizationChart"/>
    <dgm:cxn modelId="{E4C1CBBB-34B0-400A-8463-8CBA511789C9}" type="presParOf" srcId="{FF8E693E-C59F-4167-8A92-70A4DC130264}" destId="{97128350-B3C0-4C9E-89F4-6BDE72DBC174}" srcOrd="4" destOrd="0" presId="urn:microsoft.com/office/officeart/2009/3/layout/HorizontalOrganizationChart"/>
    <dgm:cxn modelId="{911BE249-7626-492C-B5D4-03888E323A40}" type="presParOf" srcId="{FF8E693E-C59F-4167-8A92-70A4DC130264}" destId="{3F08C4DB-0978-4474-AA4A-9E2FDBB95156}" srcOrd="5" destOrd="0" presId="urn:microsoft.com/office/officeart/2009/3/layout/HorizontalOrganizationChart"/>
    <dgm:cxn modelId="{0A8B8CAA-23AE-4260-84FD-F39E0AFE4BE9}" type="presParOf" srcId="{3F08C4DB-0978-4474-AA4A-9E2FDBB95156}" destId="{53D97FAB-82DB-4D57-A960-D12C7B454A8E}" srcOrd="0" destOrd="0" presId="urn:microsoft.com/office/officeart/2009/3/layout/HorizontalOrganizationChart"/>
    <dgm:cxn modelId="{3C9A5568-856F-445E-9968-92DC90F70D61}" type="presParOf" srcId="{53D97FAB-82DB-4D57-A960-D12C7B454A8E}" destId="{986311D5-A066-4608-B5EC-4E23123E621A}" srcOrd="0" destOrd="0" presId="urn:microsoft.com/office/officeart/2009/3/layout/HorizontalOrganizationChart"/>
    <dgm:cxn modelId="{F238FA39-DBCA-4A94-B276-803E1A71DB8F}" type="presParOf" srcId="{53D97FAB-82DB-4D57-A960-D12C7B454A8E}" destId="{62498E8C-A237-4364-B00E-2A6507DC9257}" srcOrd="1" destOrd="0" presId="urn:microsoft.com/office/officeart/2009/3/layout/HorizontalOrganizationChart"/>
    <dgm:cxn modelId="{2535DC14-C6B4-4B83-A078-2190568E874E}" type="presParOf" srcId="{3F08C4DB-0978-4474-AA4A-9E2FDBB95156}" destId="{AEC1E214-2D43-4D78-B9EC-F2E47FCF976D}" srcOrd="1" destOrd="0" presId="urn:microsoft.com/office/officeart/2009/3/layout/HorizontalOrganizationChart"/>
    <dgm:cxn modelId="{F31C51F5-8E3E-4687-B45B-1E6A7C624878}" type="presParOf" srcId="{3F08C4DB-0978-4474-AA4A-9E2FDBB95156}" destId="{4E584075-96BA-4401-B316-19D8436731E1}" srcOrd="2" destOrd="0" presId="urn:microsoft.com/office/officeart/2009/3/layout/HorizontalOrganizationChart"/>
    <dgm:cxn modelId="{F3005DF4-F050-4671-AD8E-AD03E221BFDA}" type="presParOf" srcId="{FF8E693E-C59F-4167-8A92-70A4DC130264}" destId="{CC9DD505-292C-49CB-B714-0CFC4C38E5A4}" srcOrd="6" destOrd="0" presId="urn:microsoft.com/office/officeart/2009/3/layout/HorizontalOrganizationChart"/>
    <dgm:cxn modelId="{DCEED268-27E5-4877-9B96-557789F4B428}" type="presParOf" srcId="{FF8E693E-C59F-4167-8A92-70A4DC130264}" destId="{1633ADCC-0222-436D-8E1D-BB909955F4B8}" srcOrd="7" destOrd="0" presId="urn:microsoft.com/office/officeart/2009/3/layout/HorizontalOrganizationChart"/>
    <dgm:cxn modelId="{A69E67A1-E327-4B43-8133-ABA36165F224}" type="presParOf" srcId="{1633ADCC-0222-436D-8E1D-BB909955F4B8}" destId="{9E5DD266-4BFD-4F8C-9530-83F37BD4A73C}" srcOrd="0" destOrd="0" presId="urn:microsoft.com/office/officeart/2009/3/layout/HorizontalOrganizationChart"/>
    <dgm:cxn modelId="{9DE4A210-A165-4AD2-A671-CA238BEAB09A}" type="presParOf" srcId="{9E5DD266-4BFD-4F8C-9530-83F37BD4A73C}" destId="{00969372-56F8-4332-8A0A-34F3E7C891B9}" srcOrd="0" destOrd="0" presId="urn:microsoft.com/office/officeart/2009/3/layout/HorizontalOrganizationChart"/>
    <dgm:cxn modelId="{D6B6C03B-DB1B-487E-9304-848E24E52083}" type="presParOf" srcId="{9E5DD266-4BFD-4F8C-9530-83F37BD4A73C}" destId="{D365F322-7C75-40E9-BFFC-543D4C268EAD}" srcOrd="1" destOrd="0" presId="urn:microsoft.com/office/officeart/2009/3/layout/HorizontalOrganizationChart"/>
    <dgm:cxn modelId="{61FEC3B7-6450-4429-B0D1-4D8F81B13299}" type="presParOf" srcId="{1633ADCC-0222-436D-8E1D-BB909955F4B8}" destId="{57A56603-EC37-4408-86C6-112AA3B11C86}" srcOrd="1" destOrd="0" presId="urn:microsoft.com/office/officeart/2009/3/layout/HorizontalOrganizationChart"/>
    <dgm:cxn modelId="{BC23666D-D5C1-4628-8643-85B156091D97}" type="presParOf" srcId="{1633ADCC-0222-436D-8E1D-BB909955F4B8}" destId="{95E7F237-FD6B-49F2-B9F4-ADD09843E374}" srcOrd="2" destOrd="0" presId="urn:microsoft.com/office/officeart/2009/3/layout/HorizontalOrganizationChart"/>
    <dgm:cxn modelId="{5426015D-F064-4B41-95D0-69CAD2BCFF77}" type="presParOf" srcId="{FF8E693E-C59F-4167-8A92-70A4DC130264}" destId="{56EF35F5-7260-4D84-837D-345862141906}" srcOrd="8" destOrd="0" presId="urn:microsoft.com/office/officeart/2009/3/layout/HorizontalOrganizationChart"/>
    <dgm:cxn modelId="{C89FC106-A823-4F7D-B76A-E0E6B3B0C6BB}" type="presParOf" srcId="{FF8E693E-C59F-4167-8A92-70A4DC130264}" destId="{D166D8D2-1737-4C16-AC14-A184C40C6C4A}" srcOrd="9" destOrd="0" presId="urn:microsoft.com/office/officeart/2009/3/layout/HorizontalOrganizationChart"/>
    <dgm:cxn modelId="{EC32938D-3656-4257-8018-DD3E07EB1F27}" type="presParOf" srcId="{D166D8D2-1737-4C16-AC14-A184C40C6C4A}" destId="{EF315678-20DA-4340-B806-6CF1454502F2}" srcOrd="0" destOrd="0" presId="urn:microsoft.com/office/officeart/2009/3/layout/HorizontalOrganizationChart"/>
    <dgm:cxn modelId="{8C146DA5-91F1-4445-AFF0-880BECC817F1}" type="presParOf" srcId="{EF315678-20DA-4340-B806-6CF1454502F2}" destId="{E4E8E151-C198-4F71-851F-E6D7B890D7A0}" srcOrd="0" destOrd="0" presId="urn:microsoft.com/office/officeart/2009/3/layout/HorizontalOrganizationChart"/>
    <dgm:cxn modelId="{D1038C86-20AF-4350-9477-C3D82E99679C}" type="presParOf" srcId="{EF315678-20DA-4340-B806-6CF1454502F2}" destId="{0735AD41-A0AD-4628-9FC4-BDEA7153BCF2}" srcOrd="1" destOrd="0" presId="urn:microsoft.com/office/officeart/2009/3/layout/HorizontalOrganizationChart"/>
    <dgm:cxn modelId="{4835D64D-E478-4153-B6AC-C43FA0DD3ABC}" type="presParOf" srcId="{D166D8D2-1737-4C16-AC14-A184C40C6C4A}" destId="{DBDE6178-8D10-42E6-ACAE-B053A851CCD7}" srcOrd="1" destOrd="0" presId="urn:microsoft.com/office/officeart/2009/3/layout/HorizontalOrganizationChart"/>
    <dgm:cxn modelId="{777EA8F8-5AA0-4764-8F47-300C0D8BAA3B}" type="presParOf" srcId="{D166D8D2-1737-4C16-AC14-A184C40C6C4A}" destId="{DF5CA147-C44F-4634-9C4F-9AA7865E50D1}" srcOrd="2" destOrd="0" presId="urn:microsoft.com/office/officeart/2009/3/layout/HorizontalOrganizationChart"/>
    <dgm:cxn modelId="{EB5536E6-8446-442E-AB81-0F46156FB943}" type="presParOf" srcId="{BAC9F71A-3F72-42F3-952D-5C30727656E7}" destId="{0958419E-42F9-4FD4-BCC3-B42A3D307646}" srcOrd="2" destOrd="0" presId="urn:microsoft.com/office/officeart/2009/3/layout/HorizontalOrganizationChart"/>
  </dgm:cxnLst>
  <dgm:bg>
    <a:noFill/>
  </dgm:bg>
  <dgm:whole>
    <a:ln w="19050"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EF35F5-7260-4D84-837D-345862141906}">
      <dsp:nvSpPr>
        <dsp:cNvPr id="0" name=""/>
        <dsp:cNvSpPr/>
      </dsp:nvSpPr>
      <dsp:spPr>
        <a:xfrm>
          <a:off x="5043110" y="2175669"/>
          <a:ext cx="429378" cy="18463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4689" y="0"/>
              </a:lnTo>
              <a:lnTo>
                <a:pt x="214689" y="1846327"/>
              </a:lnTo>
              <a:lnTo>
                <a:pt x="429378" y="184632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9DD505-292C-49CB-B714-0CFC4C38E5A4}">
      <dsp:nvSpPr>
        <dsp:cNvPr id="0" name=""/>
        <dsp:cNvSpPr/>
      </dsp:nvSpPr>
      <dsp:spPr>
        <a:xfrm>
          <a:off x="5043110" y="2175669"/>
          <a:ext cx="429378" cy="9231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4689" y="0"/>
              </a:lnTo>
              <a:lnTo>
                <a:pt x="214689" y="923163"/>
              </a:lnTo>
              <a:lnTo>
                <a:pt x="429378" y="923163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128350-B3C0-4C9E-89F4-6BDE72DBC174}">
      <dsp:nvSpPr>
        <dsp:cNvPr id="0" name=""/>
        <dsp:cNvSpPr/>
      </dsp:nvSpPr>
      <dsp:spPr>
        <a:xfrm>
          <a:off x="5043110" y="2129948"/>
          <a:ext cx="4293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937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90EB11-FBC6-485D-8394-240A25755CC9}">
      <dsp:nvSpPr>
        <dsp:cNvPr id="0" name=""/>
        <dsp:cNvSpPr/>
      </dsp:nvSpPr>
      <dsp:spPr>
        <a:xfrm>
          <a:off x="5043110" y="1252505"/>
          <a:ext cx="429378" cy="923163"/>
        </a:xfrm>
        <a:custGeom>
          <a:avLst/>
          <a:gdLst/>
          <a:ahLst/>
          <a:cxnLst/>
          <a:rect l="0" t="0" r="0" b="0"/>
          <a:pathLst>
            <a:path>
              <a:moveTo>
                <a:pt x="0" y="923163"/>
              </a:moveTo>
              <a:lnTo>
                <a:pt x="214689" y="923163"/>
              </a:lnTo>
              <a:lnTo>
                <a:pt x="214689" y="0"/>
              </a:lnTo>
              <a:lnTo>
                <a:pt x="42937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1D558E-0DFE-4583-B987-43D3624C652F}">
      <dsp:nvSpPr>
        <dsp:cNvPr id="0" name=""/>
        <dsp:cNvSpPr/>
      </dsp:nvSpPr>
      <dsp:spPr>
        <a:xfrm>
          <a:off x="5043110" y="329341"/>
          <a:ext cx="429378" cy="1846327"/>
        </a:xfrm>
        <a:custGeom>
          <a:avLst/>
          <a:gdLst/>
          <a:ahLst/>
          <a:cxnLst/>
          <a:rect l="0" t="0" r="0" b="0"/>
          <a:pathLst>
            <a:path>
              <a:moveTo>
                <a:pt x="0" y="1846327"/>
              </a:moveTo>
              <a:lnTo>
                <a:pt x="214689" y="1846327"/>
              </a:lnTo>
              <a:lnTo>
                <a:pt x="214689" y="0"/>
              </a:lnTo>
              <a:lnTo>
                <a:pt x="42937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AB720D-026C-473E-944E-F5C25BF23F6B}">
      <dsp:nvSpPr>
        <dsp:cNvPr id="0" name=""/>
        <dsp:cNvSpPr/>
      </dsp:nvSpPr>
      <dsp:spPr>
        <a:xfrm>
          <a:off x="2896218" y="1848267"/>
          <a:ext cx="2146892" cy="654802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b="1" kern="1200" dirty="0"/>
            <a:t>TROY TECH</a:t>
          </a:r>
        </a:p>
      </dsp:txBody>
      <dsp:txXfrm>
        <a:off x="2928183" y="1880232"/>
        <a:ext cx="2082962" cy="590872"/>
      </dsp:txXfrm>
    </dsp:sp>
    <dsp:sp modelId="{1BD47F30-7496-4A1D-9DFB-2CFFD508B1B6}">
      <dsp:nvSpPr>
        <dsp:cNvPr id="0" name=""/>
        <dsp:cNvSpPr/>
      </dsp:nvSpPr>
      <dsp:spPr>
        <a:xfrm>
          <a:off x="5472489" y="1940"/>
          <a:ext cx="2146892" cy="654802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CEO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Hasan </a:t>
          </a:r>
          <a:r>
            <a:rPr lang="tr-TR" sz="17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ÖZKARA</a:t>
          </a:r>
          <a:endParaRPr lang="en-US" sz="1700" b="0" kern="1200" cap="none" spc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504454" y="33905"/>
        <a:ext cx="2082962" cy="590872"/>
      </dsp:txXfrm>
    </dsp:sp>
    <dsp:sp modelId="{22DE9119-F3B2-4A6A-B1D0-5B67CC948E3A}">
      <dsp:nvSpPr>
        <dsp:cNvPr id="0" name=""/>
        <dsp:cNvSpPr/>
      </dsp:nvSpPr>
      <dsp:spPr>
        <a:xfrm>
          <a:off x="5472489" y="925104"/>
          <a:ext cx="2146892" cy="654802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COO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Mert KAYIŞ</a:t>
          </a:r>
        </a:p>
      </dsp:txBody>
      <dsp:txXfrm>
        <a:off x="5504454" y="957069"/>
        <a:ext cx="2082962" cy="590872"/>
      </dsp:txXfrm>
    </dsp:sp>
    <dsp:sp modelId="{986311D5-A066-4608-B5EC-4E23123E621A}">
      <dsp:nvSpPr>
        <dsp:cNvPr id="0" name=""/>
        <dsp:cNvSpPr/>
      </dsp:nvSpPr>
      <dsp:spPr>
        <a:xfrm>
          <a:off x="5472489" y="1848267"/>
          <a:ext cx="2146892" cy="654802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CFO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Kağan ÖZASLAN</a:t>
          </a:r>
        </a:p>
      </dsp:txBody>
      <dsp:txXfrm>
        <a:off x="5504454" y="1880232"/>
        <a:ext cx="2082962" cy="590872"/>
      </dsp:txXfrm>
    </dsp:sp>
    <dsp:sp modelId="{00969372-56F8-4332-8A0A-34F3E7C891B9}">
      <dsp:nvSpPr>
        <dsp:cNvPr id="0" name=""/>
        <dsp:cNvSpPr/>
      </dsp:nvSpPr>
      <dsp:spPr>
        <a:xfrm>
          <a:off x="5472489" y="2771431"/>
          <a:ext cx="2146892" cy="654802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</a:t>
          </a:r>
          <a:r>
            <a:rPr lang="en-US" sz="17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</a:t>
          </a:r>
          <a:r>
            <a:rPr lang="tr-TR" sz="17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Caner POTUR</a:t>
          </a:r>
          <a:endParaRPr lang="tr-TR" sz="17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504454" y="2803396"/>
        <a:ext cx="2082962" cy="590872"/>
      </dsp:txXfrm>
    </dsp:sp>
    <dsp:sp modelId="{E4E8E151-C198-4F71-851F-E6D7B890D7A0}">
      <dsp:nvSpPr>
        <dsp:cNvPr id="0" name=""/>
        <dsp:cNvSpPr/>
      </dsp:nvSpPr>
      <dsp:spPr>
        <a:xfrm>
          <a:off x="5472489" y="3694595"/>
          <a:ext cx="2146892" cy="654802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CMO</a:t>
          </a:r>
          <a:endParaRPr lang="tr-TR" sz="17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Mustafa Ercan OKATAN</a:t>
          </a:r>
        </a:p>
      </dsp:txBody>
      <dsp:txXfrm>
        <a:off x="5504454" y="3726560"/>
        <a:ext cx="2082962" cy="5908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300142-A8A4-4986-ACA3-5B34693C5658}" type="datetimeFigureOut">
              <a:rPr lang="en-GB" smtClean="0"/>
              <a:t>28/12/2018</a:t>
            </a:fld>
            <a:endParaRPr lang="en-GB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4DACD0-B245-468E-987B-01EDCAB0BD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221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DACD0-B245-468E-987B-01EDCAB0BDB7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9797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470B9E8-F296-4076-962B-1B8528D8CB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7920E9DB-08C6-4E91-A6F8-9D1ECC2B98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GB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787A392-8D13-4963-B1D6-106579B14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28/12/2018</a:t>
            </a:fld>
            <a:endParaRPr lang="en-GB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E07BF0E-B6CC-4981-BF5F-339B894BE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EAF1248-D726-4758-9EE4-3C84BF57A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1334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B75A959-10C0-4B4A-9E4C-DA1CC9898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59FBDA73-0F2A-4314-9475-3F4628F4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E82A514-64A4-4D17-AF45-A73D24D5B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28/12/2018</a:t>
            </a:fld>
            <a:endParaRPr lang="en-GB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3D1E74F-6F38-459C-AE76-E6E5F100C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88552E6-D237-48F0-B6E7-51E2FC654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0108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8DA3455B-CCDA-4D5D-8095-C068FA5417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3EA18479-B9B6-4D5D-B0B7-29FCC3677C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4967EBF-6ADE-4C62-8EC6-293DC9952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28/12/2018</a:t>
            </a:fld>
            <a:endParaRPr lang="en-GB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6CE1C30-B851-438A-BC84-82B0A0C27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F74F23F-28D9-4E5F-A36A-4E50E3F7B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90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94ED8A3-EAC3-4206-A94B-4D711AF70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51F4699-CF75-4792-B00E-813594577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325EFD4-BBD7-4D71-9AE1-45AC946DF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28/12/2018</a:t>
            </a:fld>
            <a:endParaRPr lang="en-GB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20002B5-7B8C-45A4-A8C1-2218E8FB5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0C6F471-0AD7-4EFA-8E79-1DFE909A9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55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A2DF68A-5FFA-49EE-8415-284C43E6B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6B9FD20-FF99-4B01-A3A2-019AC96FB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174277A-72BA-4948-B6A4-78E5C19D8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28/12/2018</a:t>
            </a:fld>
            <a:endParaRPr lang="en-GB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7D3D3C4-43B4-40DD-9A3F-8DC883C57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7EC7BAC-44D0-4093-8954-A873911C7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609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867AB42-1A2C-4381-8BD8-3A68FF694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CA400F1-8E1E-428E-8B20-F327721914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780AEE74-3385-4778-8FAF-0D9EC4A65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43E0F01-CB40-4981-9883-B9DF4F842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28/12/2018</a:t>
            </a:fld>
            <a:endParaRPr lang="en-GB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CC2F9AE-B5E6-41AA-B388-9475B29A1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83F9B13-B52E-4864-AE58-0B33EC41D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395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0582259-E66D-46D0-9A65-817FC5B58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669CB0F-88FA-4AE2-99ED-6AAC9448D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26AE507E-F66B-4BAD-8369-7F33835B97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5CA46A59-AD9C-46E0-B56B-9D321D2C4F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1E67CBD9-FA2B-470D-A7B8-3F20199D4E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1FEEE973-0A23-4A0A-BF91-B8E7F4AC6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28/12/2018</a:t>
            </a:fld>
            <a:endParaRPr lang="en-GB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C00B43EB-388E-46E0-9BBE-51F3F56E8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50A987E2-F5CC-4330-9379-7CA8939A1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1242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47BB290-5308-4392-A316-BA0E73E26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8CEFA0A5-B01D-4FAE-A670-E2637B5CE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28/12/2018</a:t>
            </a:fld>
            <a:endParaRPr lang="en-GB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9C21E9D0-275E-4FEB-9E42-2590235AE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13063114-F55E-4B48-ADB8-B36480455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2154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456392B7-6085-43CD-A6B4-22121650A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28/12/2018</a:t>
            </a:fld>
            <a:endParaRPr lang="en-GB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1EE766F7-61CF-460A-B202-A40D05F5E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F9041F1D-B418-4773-B6B9-B758FE21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4992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47EC9F9-351D-4E97-8516-EFF46FCEE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2309FAE-0B53-4CB4-BA5C-DB5D18A78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573E1475-1FAB-430F-A02B-578C5C723B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AD09EED9-34A2-4E0A-99B0-3A143C06F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28/12/2018</a:t>
            </a:fld>
            <a:endParaRPr lang="en-GB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8B31176-D1AA-437E-88C5-93F40DD9C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4783B3D-6A18-4006-B2A2-E449CC803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8642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D4D4897-ED69-4F4A-90A7-E3981CB71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EE797CCB-62ED-4D82-B02F-5E631737DB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5A0D92BC-BBAA-4153-A887-7401615D37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D2F7549E-0D54-4C76-9EEA-42DADE9FF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28/12/2018</a:t>
            </a:fld>
            <a:endParaRPr lang="en-GB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980E3001-4ECB-415E-AA8C-65834F035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B232D26-03F2-4FDF-A911-60F6D4F4F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617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34B537A3-C651-46C8-BB9F-21EDB8F0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821D05D0-1D1F-4F3A-81C6-780DF71EA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601B628-647F-4E21-99C0-AF2BD37079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EB615-8505-4850-8F2D-DDA58E767753}" type="datetimeFigureOut">
              <a:rPr lang="en-GB" smtClean="0"/>
              <a:t>28/12/2018</a:t>
            </a:fld>
            <a:endParaRPr lang="en-GB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CAFB894-A92B-478F-97F6-47B3EEE3F2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C3F9AFF-2275-46E7-BF2C-BDE4B831E5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61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modelswiz.co.uk/rc-guides/electric-rc-models-guide/users-basic-guide-to-radio-control-systems/" TargetMode="External"/><Relationship Id="rId2" Type="http://schemas.openxmlformats.org/officeDocument/2006/relationships/hyperlink" Target="https://www.avalan.com/blog/bid/354696/Top-Benefits-And-Top-Disadvantages-To-Using-A-5-8-GHz-Frequenc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F0484DDC-7BBE-4A92-AA58-CAC5A7878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6" name="Picture 2" descr="https://lh5.googleusercontent.com/YzR2oevrwhcz85nqXx9ncoHB2SEwMBXqlY8Xp1l2VSs8cuq5X2HewkE7hsMvsxTAkFeJpNm2xSWW2tLtfXxuDWn0R1B5pd2KpqjGszQ77HShLpwLE5LQ39RDjGpc9K_h-CEMw1EpO_M">
            <a:extLst>
              <a:ext uri="{FF2B5EF4-FFF2-40B4-BE49-F238E27FC236}">
                <a16:creationId xmlns:a16="http://schemas.microsoft.com/office/drawing/2014/main" id="{1D9169A1-9F86-4EB0-BFE5-32BA4ACD0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493" y="368481"/>
            <a:ext cx="6796418" cy="372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F42A23C6-A59C-4CDD-A51C-B5BB15CC763E}"/>
              </a:ext>
            </a:extLst>
          </p:cNvPr>
          <p:cNvSpPr/>
          <p:nvPr/>
        </p:nvSpPr>
        <p:spPr>
          <a:xfrm>
            <a:off x="2223102" y="3727997"/>
            <a:ext cx="73152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chemeClr val="dk1"/>
              </a:buClr>
              <a:buSzPts val="5867"/>
            </a:pPr>
            <a:r>
              <a:rPr lang="tr-TR" sz="6000" b="1" dirty="0">
                <a:ea typeface="Calibri"/>
                <a:cs typeface="Calibri"/>
                <a:sym typeface="Calibri"/>
              </a:rPr>
              <a:t>CONCEPT</a:t>
            </a:r>
            <a:r>
              <a:rPr lang="en-US" sz="6000" b="1" dirty="0">
                <a:ea typeface="Calibri"/>
                <a:cs typeface="Calibri"/>
                <a:sym typeface="Calibri"/>
              </a:rPr>
              <a:t>U</a:t>
            </a:r>
            <a:r>
              <a:rPr lang="tr-TR" sz="6000" b="1" dirty="0">
                <a:ea typeface="Calibri"/>
                <a:cs typeface="Calibri"/>
                <a:sym typeface="Calibri"/>
              </a:rPr>
              <a:t>AL DESIGN </a:t>
            </a:r>
            <a:br>
              <a:rPr lang="tr-TR" sz="6000" b="1" dirty="0">
                <a:ea typeface="Calibri"/>
                <a:cs typeface="Calibri"/>
                <a:sym typeface="Calibri"/>
              </a:rPr>
            </a:br>
            <a:r>
              <a:rPr lang="tr-TR" sz="6000" b="1" dirty="0">
                <a:ea typeface="Calibri"/>
                <a:cs typeface="Calibri"/>
                <a:sym typeface="Calibri"/>
              </a:rPr>
              <a:t>PRESENTATION</a:t>
            </a:r>
            <a:endParaRPr lang="tr-TR" sz="6000" dirty="0"/>
          </a:p>
        </p:txBody>
      </p:sp>
    </p:spTree>
    <p:extLst>
      <p:ext uri="{BB962C8B-B14F-4D97-AF65-F5344CB8AC3E}">
        <p14:creationId xmlns:p14="http://schemas.microsoft.com/office/powerpoint/2010/main" val="1189825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3664B4F-C3A5-4AE2-A2D0-D042E9198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Objectives</a:t>
            </a:r>
            <a:endParaRPr lang="tr-TR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26A04B5-5410-4312-8508-8FEF566A1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67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</a:t>
            </a:r>
            <a:r>
              <a:rPr lang="tr-TR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bjectives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with regard to performance</a:t>
            </a:r>
            <a:endParaRPr lang="tr-TR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67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</a:t>
            </a:r>
            <a:r>
              <a:rPr lang="tr-TR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bjectives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with regard to marketing</a:t>
            </a:r>
            <a:endParaRPr lang="tr-TR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94872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>
            <a:extLst>
              <a:ext uri="{FF2B5EF4-FFF2-40B4-BE49-F238E27FC236}">
                <a16:creationId xmlns:a16="http://schemas.microsoft.com/office/drawing/2014/main" id="{7EEF805F-A185-415C-BD89-B6E909666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753" y="590254"/>
            <a:ext cx="10518843" cy="592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3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250" descr="Marketable Metrics">
            <a:extLst>
              <a:ext uri="{FF2B5EF4-FFF2-40B4-BE49-F238E27FC236}">
                <a16:creationId xmlns:a16="http://schemas.microsoft.com/office/drawing/2014/main" id="{3D90BDCC-7F28-48FF-8ACA-62FE36C1D63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0413" r="5699" b="47768"/>
          <a:stretch/>
        </p:blipFill>
        <p:spPr>
          <a:xfrm rot="5400000">
            <a:off x="2938418" y="-1269687"/>
            <a:ext cx="6002684" cy="86567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5502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/>
              <a:t>MERT KAYIŞ</a:t>
            </a:r>
            <a:br>
              <a:rPr lang="tr-TR" b="1" dirty="0"/>
            </a:br>
            <a:r>
              <a:rPr lang="tr-TR" b="1" dirty="0"/>
              <a:t>COO</a:t>
            </a:r>
            <a:endParaRPr lang="en-GB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93" r="-1368" b="14395"/>
          <a:stretch/>
        </p:blipFill>
        <p:spPr>
          <a:xfrm>
            <a:off x="4143405" y="1997241"/>
            <a:ext cx="3308153" cy="31683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38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894"/>
            <a:ext cx="10515600" cy="1110749"/>
          </a:xfrm>
        </p:spPr>
        <p:txBody>
          <a:bodyPr/>
          <a:lstStyle/>
          <a:p>
            <a:r>
              <a:rPr lang="tr-TR" dirty="0"/>
              <a:t>Overall Block Diagram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5" name="Picture 4" descr="https://lh4.googleusercontent.com/N5KLsNYt5DsOlBFjLnW7Ww2PUi68dZwSOfAiQJkzQ__qijP280sS_lP9qIQbhzsRkYpXS4ZgJD7Km0SmtAJdzLA7c2Op3AkCaFR7XDo5Bq8YM_3I3yLBaKtNhQTJmsLvKV2XAq9-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7"/>
          <a:stretch/>
        </p:blipFill>
        <p:spPr bwMode="auto">
          <a:xfrm>
            <a:off x="684662" y="1322369"/>
            <a:ext cx="10304180" cy="47014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4534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8873"/>
            <a:ext cx="10515600" cy="1325563"/>
          </a:xfrm>
        </p:spPr>
        <p:txBody>
          <a:bodyPr/>
          <a:lstStyle/>
          <a:p>
            <a:r>
              <a:rPr lang="tr-TR" dirty="0"/>
              <a:t>Flowchart for Video Transfer Subsystem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5" name="Picture 4" descr="https://lh5.googleusercontent.com/2eqDqW24sSa3E4RfobRrTN6dti4S4objhp_AMJBRu_vRFLqNyWbNX-TcFnoN0hdMfUpjlDu64s_tDWoeMgsM0OxPo8WqtFR-IUyyDG5NTQZz3a3nKubXn13sHU9nr_s0MRvUvJGT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96"/>
          <a:stretch/>
        </p:blipFill>
        <p:spPr bwMode="auto">
          <a:xfrm>
            <a:off x="2221831" y="1835140"/>
            <a:ext cx="6777790" cy="41179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 txBox="1">
            <a:spLocks/>
          </p:cNvSpPr>
          <p:nvPr/>
        </p:nvSpPr>
        <p:spPr>
          <a:xfrm>
            <a:off x="-80211" y="4600240"/>
            <a:ext cx="2614863" cy="11909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2800" dirty="0"/>
              <a:t>Continuous operation</a:t>
            </a:r>
            <a:endParaRPr lang="en-GB" sz="2800" dirty="0"/>
          </a:p>
        </p:txBody>
      </p:sp>
      <p:sp>
        <p:nvSpPr>
          <p:cNvPr id="7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 txBox="1">
            <a:spLocks/>
          </p:cNvSpPr>
          <p:nvPr/>
        </p:nvSpPr>
        <p:spPr>
          <a:xfrm>
            <a:off x="8502315" y="4600241"/>
            <a:ext cx="2614863" cy="11909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2800" dirty="0"/>
              <a:t>Continuous operation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828741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2936"/>
            <a:ext cx="10976811" cy="1325563"/>
          </a:xfrm>
        </p:spPr>
        <p:txBody>
          <a:bodyPr/>
          <a:lstStyle/>
          <a:p>
            <a:r>
              <a:rPr lang="tr-TR" dirty="0"/>
              <a:t>Flowchart for the Command Transfer Subsystem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6" name="Picture 5" descr="https://lh4.googleusercontent.com/vJRJlxbQK2wNEyjF1tLc_VZxTa3F7Tknt0Fgo2VBDK8_2HgT3sNbqtiOLpbHdUmw4hk1I9p5GJC9ijwAyedV5bV67B_ttrQ-h0x6Yn_U8tHsAF1C4bF3XnKzO7gwb16hIxgFK4cS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" r="60524" b="33125"/>
          <a:stretch/>
        </p:blipFill>
        <p:spPr bwMode="auto">
          <a:xfrm>
            <a:off x="2203313" y="1938577"/>
            <a:ext cx="2424834" cy="32991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8243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2936"/>
            <a:ext cx="10976811" cy="1325563"/>
          </a:xfrm>
        </p:spPr>
        <p:txBody>
          <a:bodyPr/>
          <a:lstStyle/>
          <a:p>
            <a:r>
              <a:rPr lang="tr-TR" dirty="0"/>
              <a:t>Flowchart for the Command Transfer Subsystem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5" name="Picture 4" descr="https://lh4.googleusercontent.com/vJRJlxbQK2wNEyjF1tLc_VZxTa3F7Tknt0Fgo2VBDK8_2HgT3sNbqtiOLpbHdUmw4hk1I9p5GJC9ijwAyedV5bV67B_ttrQ-h0x6Yn_U8tHsAF1C4bF3XnKzO7gwb16hIxgFK4cS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50" t="1570" b="-1"/>
          <a:stretch/>
        </p:blipFill>
        <p:spPr bwMode="auto">
          <a:xfrm>
            <a:off x="5438272" y="1315454"/>
            <a:ext cx="3141779" cy="4799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https://lh4.googleusercontent.com/vJRJlxbQK2wNEyjF1tLc_VZxTa3F7Tknt0Fgo2VBDK8_2HgT3sNbqtiOLpbHdUmw4hk1I9p5GJC9ijwAyedV5bV67B_ttrQ-h0x6Yn_U8tHsAF1C4bF3XnKzO7gwb16hIxgFK4cS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" r="60524" b="33125"/>
          <a:stretch/>
        </p:blipFill>
        <p:spPr bwMode="auto">
          <a:xfrm>
            <a:off x="2203313" y="1938577"/>
            <a:ext cx="2424834" cy="32991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8939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Power Supply Unit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5" name="Picture 4" descr="https://lh5.googleusercontent.com/bbUIzlIiBiwP7FHEVUuQj_HJpublK7Fu0VIZDfeFzI7Q-l1BbHK7U_8zzL4LEI1uhqFM8f2njjiiPcuWG8kHyo_yJamiTafD-s_nP-qlYnoBiuybKs90mVlOICj6Vo4f7oiLWzr_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25"/>
          <a:stretch/>
        </p:blipFill>
        <p:spPr bwMode="auto">
          <a:xfrm>
            <a:off x="2218823" y="1506204"/>
            <a:ext cx="6732672" cy="43652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4452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194"/>
            <a:ext cx="10515600" cy="1325563"/>
          </a:xfrm>
        </p:spPr>
        <p:txBody>
          <a:bodyPr/>
          <a:lstStyle/>
          <a:p>
            <a:pPr algn="ctr"/>
            <a:r>
              <a:rPr lang="tr-TR" b="1" dirty="0"/>
              <a:t>KAĞAN ÖZASLAN</a:t>
            </a:r>
            <a:br>
              <a:rPr lang="tr-TR" b="1" dirty="0"/>
            </a:br>
            <a:r>
              <a:rPr lang="tr-TR" b="1" dirty="0"/>
              <a:t>CFO</a:t>
            </a:r>
            <a:endParaRPr lang="en-GB" b="1" dirty="0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706AE0F8-2835-4FAB-B84C-28A09E49C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250" y="2248553"/>
            <a:ext cx="2275500" cy="23608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4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Hasan </a:t>
            </a:r>
            <a:r>
              <a:rPr lang="tr-TR" b="1" dirty="0"/>
              <a:t>ÖZKARA</a:t>
            </a:r>
            <a:br>
              <a:rPr lang="en-US" b="1"/>
            </a:br>
            <a:r>
              <a:rPr lang="en-US" b="1"/>
              <a:t>CEO</a:t>
            </a:r>
            <a:endParaRPr lang="en-GB" b="1" dirty="0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720A2F19-6F5E-4229-897C-43E9480EF5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26" y="2007703"/>
            <a:ext cx="2393547" cy="29833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508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Video </a:t>
            </a:r>
            <a:r>
              <a:rPr lang="tr-TR" dirty="0" err="1"/>
              <a:t>Transmission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Command</a:t>
            </a:r>
            <a:r>
              <a:rPr lang="tr-TR" dirty="0"/>
              <a:t> </a:t>
            </a:r>
            <a:r>
              <a:rPr lang="tr-TR" dirty="0" err="1"/>
              <a:t>Transmission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7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/>
              <a:t>Video </a:t>
            </a:r>
            <a:r>
              <a:rPr lang="tr-TR" dirty="0" err="1"/>
              <a:t>Transmission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tr-TR" dirty="0"/>
              <a:t>5.8 </a:t>
            </a:r>
            <a:r>
              <a:rPr lang="tr-TR" dirty="0" err="1"/>
              <a:t>Ghz</a:t>
            </a:r>
            <a:r>
              <a:rPr lang="tr-TR" dirty="0"/>
              <a:t> </a:t>
            </a:r>
          </a:p>
          <a:p>
            <a:r>
              <a:rPr lang="tr-TR" dirty="0"/>
              <a:t>600mw </a:t>
            </a:r>
            <a:r>
              <a:rPr lang="tr-TR" dirty="0" err="1"/>
              <a:t>Transmitter</a:t>
            </a:r>
            <a:r>
              <a:rPr lang="tr-TR" dirty="0"/>
              <a:t> (TS5828)</a:t>
            </a:r>
          </a:p>
          <a:p>
            <a:r>
              <a:rPr lang="tr-TR" dirty="0"/>
              <a:t>40 Channel </a:t>
            </a:r>
          </a:p>
          <a:p>
            <a:r>
              <a:rPr lang="tr-TR" dirty="0"/>
              <a:t>27.5 </a:t>
            </a:r>
            <a:r>
              <a:rPr lang="tr-TR" dirty="0" err="1"/>
              <a:t>dBm</a:t>
            </a:r>
            <a:endParaRPr lang="tr-TR" dirty="0"/>
          </a:p>
          <a:p>
            <a:endParaRPr lang="tr-TR" dirty="0"/>
          </a:p>
          <a:p>
            <a:pPr marL="0" indent="0">
              <a:buNone/>
            </a:pPr>
            <a:endParaRPr lang="tr-TR" dirty="0"/>
          </a:p>
          <a:p>
            <a:r>
              <a:rPr lang="tr-TR" dirty="0"/>
              <a:t>170 </a:t>
            </a:r>
            <a:r>
              <a:rPr lang="tr-TR" dirty="0" err="1"/>
              <a:t>degree</a:t>
            </a:r>
            <a:r>
              <a:rPr lang="tr-TR" dirty="0"/>
              <a:t> </a:t>
            </a:r>
            <a:r>
              <a:rPr lang="tr-TR" dirty="0" err="1"/>
              <a:t>camera</a:t>
            </a:r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1026" name="Picture 2" descr="ts5828 ile ilgili gÃ¶rsel sonucu">
            <a:extLst>
              <a:ext uri="{FF2B5EF4-FFF2-40B4-BE49-F238E27FC236}">
                <a16:creationId xmlns:a16="http://schemas.microsoft.com/office/drawing/2014/main" id="{4D47B985-24B4-4EDB-B8E7-386D728D3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701" y="832747"/>
            <a:ext cx="3218226" cy="321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 descr="nesne içeren bir resim&#10;&#10;Yüksek güvenilirlikle oluşturulmuş açıklama">
            <a:extLst>
              <a:ext uri="{FF2B5EF4-FFF2-40B4-BE49-F238E27FC236}">
                <a16:creationId xmlns:a16="http://schemas.microsoft.com/office/drawing/2014/main" id="{3ACFABA4-CAF5-430E-974E-583E5311A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068" y="4050973"/>
            <a:ext cx="1912032" cy="169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8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Video </a:t>
            </a:r>
            <a:r>
              <a:rPr lang="tr-TR" dirty="0" err="1"/>
              <a:t>Transmission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5930"/>
            <a:ext cx="10428861" cy="4113858"/>
          </a:xfrm>
        </p:spPr>
        <p:txBody>
          <a:bodyPr/>
          <a:lstStyle/>
          <a:p>
            <a:r>
              <a:rPr lang="tr-TR" dirty="0"/>
              <a:t>5.8 </a:t>
            </a:r>
            <a:r>
              <a:rPr lang="tr-TR" dirty="0" err="1"/>
              <a:t>Ghz</a:t>
            </a:r>
            <a:r>
              <a:rPr lang="tr-TR" dirty="0"/>
              <a:t> </a:t>
            </a:r>
            <a:r>
              <a:rPr lang="tr-TR" dirty="0" err="1"/>
              <a:t>Receiver</a:t>
            </a:r>
            <a:r>
              <a:rPr lang="tr-TR" dirty="0"/>
              <a:t> (ROTG02)</a:t>
            </a:r>
          </a:p>
          <a:p>
            <a:r>
              <a:rPr lang="tr-TR" dirty="0" err="1"/>
              <a:t>Easy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use</a:t>
            </a:r>
            <a:endParaRPr lang="tr-TR" dirty="0"/>
          </a:p>
          <a:p>
            <a:r>
              <a:rPr lang="tr-TR" dirty="0"/>
              <a:t>Plug </a:t>
            </a:r>
            <a:r>
              <a:rPr lang="tr-TR" dirty="0" err="1"/>
              <a:t>and</a:t>
            </a:r>
            <a:r>
              <a:rPr lang="tr-TR" dirty="0"/>
              <a:t> Play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usb</a:t>
            </a:r>
            <a:r>
              <a:rPr lang="tr-TR" dirty="0"/>
              <a:t> </a:t>
            </a:r>
            <a:r>
              <a:rPr lang="tr-TR" dirty="0" err="1"/>
              <a:t>cable</a:t>
            </a:r>
            <a:endParaRPr lang="tr-TR" dirty="0"/>
          </a:p>
          <a:p>
            <a:r>
              <a:rPr lang="tr-TR" dirty="0"/>
              <a:t>150 Channel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2050" name="Picture 2" descr="https://img.staticbg.com/thumb/large/oaupload/banggood/images/4C/92/597c8fad-ea10-441a-a094-4f5a717ff351.jpeg">
            <a:extLst>
              <a:ext uri="{FF2B5EF4-FFF2-40B4-BE49-F238E27FC236}">
                <a16:creationId xmlns:a16="http://schemas.microsoft.com/office/drawing/2014/main" id="{A2E67BF9-56AA-40A1-93E4-E174CA972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881" y="1027906"/>
            <a:ext cx="3924299" cy="392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351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Test </a:t>
            </a:r>
            <a:r>
              <a:rPr lang="tr-TR" dirty="0" err="1"/>
              <a:t>Results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Outdoor</a:t>
            </a:r>
            <a:r>
              <a:rPr lang="tr-TR" dirty="0"/>
              <a:t> = 500 m</a:t>
            </a:r>
          </a:p>
          <a:p>
            <a:r>
              <a:rPr lang="tr-TR" dirty="0" err="1"/>
              <a:t>Indoor</a:t>
            </a:r>
            <a:r>
              <a:rPr lang="tr-TR" dirty="0"/>
              <a:t> = 50 m  </a:t>
            </a:r>
            <a:r>
              <a:rPr lang="tr-TR" sz="2400" dirty="0"/>
              <a:t>(</a:t>
            </a:r>
            <a:r>
              <a:rPr lang="tr-TR" sz="2400" dirty="0" err="1"/>
              <a:t>from</a:t>
            </a:r>
            <a:r>
              <a:rPr lang="tr-TR" sz="2400" dirty="0"/>
              <a:t> E </a:t>
            </a:r>
            <a:r>
              <a:rPr lang="tr-TR" sz="2400" dirty="0" err="1"/>
              <a:t>Building</a:t>
            </a:r>
            <a:r>
              <a:rPr lang="tr-TR" sz="2400" dirty="0"/>
              <a:t> Top </a:t>
            </a:r>
            <a:r>
              <a:rPr lang="tr-TR" sz="2400" dirty="0" err="1"/>
              <a:t>Floor</a:t>
            </a:r>
            <a:r>
              <a:rPr lang="tr-TR" sz="2400" dirty="0"/>
              <a:t>  </a:t>
            </a:r>
            <a:r>
              <a:rPr lang="tr-TR" sz="2400" dirty="0" err="1"/>
              <a:t>to</a:t>
            </a:r>
            <a:r>
              <a:rPr lang="tr-TR" sz="2400" dirty="0"/>
              <a:t> D </a:t>
            </a:r>
            <a:r>
              <a:rPr lang="tr-TR" sz="2400" dirty="0" err="1"/>
              <a:t>Building</a:t>
            </a:r>
            <a:r>
              <a:rPr lang="tr-TR" sz="2400" dirty="0"/>
              <a:t> </a:t>
            </a:r>
            <a:r>
              <a:rPr lang="tr-TR" sz="2400" dirty="0" err="1"/>
              <a:t>Study</a:t>
            </a:r>
            <a:r>
              <a:rPr lang="tr-TR" sz="2400" dirty="0"/>
              <a:t> </a:t>
            </a:r>
            <a:r>
              <a:rPr lang="tr-TR" sz="2400" dirty="0" err="1"/>
              <a:t>Hall</a:t>
            </a:r>
            <a:r>
              <a:rPr lang="tr-TR" sz="2400" dirty="0"/>
              <a:t>)</a:t>
            </a:r>
          </a:p>
          <a:p>
            <a:endParaRPr lang="tr-TR" dirty="0"/>
          </a:p>
          <a:p>
            <a:endParaRPr lang="tr-TR" dirty="0"/>
          </a:p>
          <a:p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34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Test </a:t>
            </a:r>
            <a:r>
              <a:rPr lang="tr-TR" dirty="0" err="1"/>
              <a:t>Results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Outdoor</a:t>
            </a:r>
            <a:r>
              <a:rPr lang="tr-TR" dirty="0"/>
              <a:t> = 500 m</a:t>
            </a:r>
          </a:p>
          <a:p>
            <a:r>
              <a:rPr lang="tr-TR" dirty="0" err="1"/>
              <a:t>Indoor</a:t>
            </a:r>
            <a:r>
              <a:rPr lang="tr-TR" dirty="0"/>
              <a:t> = 50 m  </a:t>
            </a:r>
            <a:r>
              <a:rPr lang="tr-TR" sz="2400" dirty="0"/>
              <a:t>(</a:t>
            </a:r>
            <a:r>
              <a:rPr lang="tr-TR" sz="2400" dirty="0" err="1"/>
              <a:t>from</a:t>
            </a:r>
            <a:r>
              <a:rPr lang="tr-TR" sz="2400" dirty="0"/>
              <a:t> E </a:t>
            </a:r>
            <a:r>
              <a:rPr lang="tr-TR" sz="2400" dirty="0" err="1"/>
              <a:t>Building</a:t>
            </a:r>
            <a:r>
              <a:rPr lang="tr-TR" sz="2400" dirty="0"/>
              <a:t> Top </a:t>
            </a:r>
            <a:r>
              <a:rPr lang="tr-TR" sz="2400" dirty="0" err="1"/>
              <a:t>Floor</a:t>
            </a:r>
            <a:r>
              <a:rPr lang="tr-TR" sz="2400" dirty="0"/>
              <a:t>  </a:t>
            </a:r>
            <a:r>
              <a:rPr lang="tr-TR" sz="2400" dirty="0" err="1"/>
              <a:t>to</a:t>
            </a:r>
            <a:r>
              <a:rPr lang="tr-TR" sz="2400" dirty="0"/>
              <a:t> D </a:t>
            </a:r>
            <a:r>
              <a:rPr lang="tr-TR" sz="2400" dirty="0" err="1"/>
              <a:t>Building</a:t>
            </a:r>
            <a:r>
              <a:rPr lang="tr-TR" sz="2400" dirty="0"/>
              <a:t> </a:t>
            </a:r>
            <a:r>
              <a:rPr lang="tr-TR" sz="2400" dirty="0" err="1"/>
              <a:t>Study</a:t>
            </a:r>
            <a:r>
              <a:rPr lang="tr-TR" sz="2400" dirty="0"/>
              <a:t> </a:t>
            </a:r>
            <a:r>
              <a:rPr lang="tr-TR" sz="2400" dirty="0" err="1"/>
              <a:t>Hall</a:t>
            </a:r>
            <a:r>
              <a:rPr lang="tr-TR" sz="2400" dirty="0"/>
              <a:t>)</a:t>
            </a:r>
          </a:p>
          <a:p>
            <a:endParaRPr lang="tr-TR" dirty="0"/>
          </a:p>
          <a:p>
            <a:endParaRPr lang="tr-TR" dirty="0"/>
          </a:p>
          <a:p>
            <a:r>
              <a:rPr lang="tr-TR" dirty="0" err="1"/>
              <a:t>Improvement</a:t>
            </a:r>
            <a:r>
              <a:rPr lang="tr-TR" dirty="0"/>
              <a:t> Option</a:t>
            </a:r>
          </a:p>
          <a:p>
            <a:pPr lvl="1"/>
            <a:r>
              <a:rPr lang="tr-TR" dirty="0"/>
              <a:t>5.8G </a:t>
            </a:r>
            <a:r>
              <a:rPr lang="tr-TR" dirty="0" err="1"/>
              <a:t>Amplifier</a:t>
            </a:r>
            <a:endParaRPr lang="tr-TR" dirty="0"/>
          </a:p>
          <a:p>
            <a:pPr lvl="1"/>
            <a:r>
              <a:rPr lang="tr-TR" dirty="0"/>
              <a:t>27dBm </a:t>
            </a:r>
            <a:r>
              <a:rPr lang="tr-TR" dirty="0" err="1"/>
              <a:t>to</a:t>
            </a:r>
            <a:r>
              <a:rPr lang="tr-TR" dirty="0"/>
              <a:t> 34 </a:t>
            </a:r>
            <a:r>
              <a:rPr lang="tr-TR" dirty="0" err="1"/>
              <a:t>dBm</a:t>
            </a:r>
            <a:endParaRPr lang="tr-TR" dirty="0"/>
          </a:p>
          <a:p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5" name="Picture 8" descr="https://lh6.googleusercontent.com/dSqIaicu0MZE_vwm6Wi4SjeYeRxNx9k0nL7wj9GWIjRi06fg_Wyvh2Zsb9iVRYngJ3hMkUyeh816HXKWJcyTE0uW2wI13c2THDkhrk1gCD6tmwqOTYTruLsKZiioKaqEkrpS2kIh">
            <a:extLst>
              <a:ext uri="{FF2B5EF4-FFF2-40B4-BE49-F238E27FC236}">
                <a16:creationId xmlns:a16="http://schemas.microsoft.com/office/drawing/2014/main" id="{A09AA33B-D590-4444-B84D-315E5E31F69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2" t="8083" r="2806" b="5689"/>
          <a:stretch/>
        </p:blipFill>
        <p:spPr bwMode="auto">
          <a:xfrm>
            <a:off x="6357257" y="3056709"/>
            <a:ext cx="3479074" cy="27562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85178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/>
              <a:t>Command Transmission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tr-TR" dirty="0"/>
              <a:t>2.4Ghz </a:t>
            </a:r>
            <a:r>
              <a:rPr lang="tr-TR" dirty="0" err="1"/>
              <a:t>band</a:t>
            </a:r>
            <a:r>
              <a:rPr lang="tr-TR" dirty="0"/>
              <a:t> </a:t>
            </a:r>
          </a:p>
          <a:p>
            <a:endParaRPr lang="tr-TR" dirty="0"/>
          </a:p>
          <a:p>
            <a:r>
              <a:rPr lang="tr-TR" dirty="0"/>
              <a:t>NRF24L01+ </a:t>
            </a:r>
            <a:r>
              <a:rPr lang="tr-TR" dirty="0" err="1"/>
              <a:t>module</a:t>
            </a:r>
            <a:endParaRPr lang="tr-TR" dirty="0"/>
          </a:p>
          <a:p>
            <a:pPr lvl="1" fontAlgn="base"/>
            <a:r>
              <a:rPr lang="tr-TR" sz="2000" dirty="0"/>
              <a:t>V</a:t>
            </a:r>
            <a:r>
              <a:rPr lang="en-US" sz="2000" dirty="0" err="1"/>
              <a:t>ery</a:t>
            </a:r>
            <a:r>
              <a:rPr lang="en-US" sz="2000" dirty="0"/>
              <a:t> cheap</a:t>
            </a:r>
            <a:r>
              <a:rPr lang="tr-TR" sz="2000" dirty="0"/>
              <a:t> (</a:t>
            </a:r>
            <a:r>
              <a:rPr lang="tr-TR" sz="2000" dirty="0" err="1"/>
              <a:t>less</a:t>
            </a:r>
            <a:r>
              <a:rPr lang="tr-TR" sz="2000" dirty="0"/>
              <a:t> </a:t>
            </a:r>
            <a:r>
              <a:rPr lang="tr-TR" sz="2000" dirty="0" err="1"/>
              <a:t>than</a:t>
            </a:r>
            <a:r>
              <a:rPr lang="tr-TR" sz="2000" dirty="0"/>
              <a:t> $2)</a:t>
            </a:r>
            <a:endParaRPr lang="en-GB" dirty="0"/>
          </a:p>
          <a:p>
            <a:pPr lvl="1" fontAlgn="base"/>
            <a:r>
              <a:rPr lang="en-US" sz="2000" dirty="0"/>
              <a:t>Compatible with high gain antennas</a:t>
            </a:r>
            <a:endParaRPr lang="tr-TR" sz="2000" dirty="0"/>
          </a:p>
          <a:p>
            <a:pPr lvl="1" fontAlgn="base"/>
            <a:r>
              <a:rPr lang="en-US" sz="2000" dirty="0"/>
              <a:t>2.4ghz antennas are also very cheap</a:t>
            </a:r>
            <a:endParaRPr lang="en-GB" dirty="0"/>
          </a:p>
          <a:p>
            <a:pPr lvl="1" fontAlgn="base"/>
            <a:r>
              <a:rPr lang="tr-TR" sz="2000" dirty="0" err="1"/>
              <a:t>Secure</a:t>
            </a:r>
            <a:r>
              <a:rPr lang="en-US" sz="2000" dirty="0"/>
              <a:t> communication</a:t>
            </a:r>
            <a:r>
              <a:rPr lang="tr-TR" sz="2000" dirty="0"/>
              <a:t> </a:t>
            </a:r>
            <a:r>
              <a:rPr lang="tr-TR" sz="2000" dirty="0" err="1"/>
              <a:t>protocol</a:t>
            </a:r>
            <a:endParaRPr lang="tr-TR" sz="2000" dirty="0"/>
          </a:p>
          <a:p>
            <a:pPr lvl="1" fontAlgn="base"/>
            <a:r>
              <a:rPr lang="tr-TR" sz="2000" dirty="0"/>
              <a:t>100mW, legal </a:t>
            </a:r>
            <a:r>
              <a:rPr lang="tr-TR" sz="2000" dirty="0" err="1"/>
              <a:t>to</a:t>
            </a:r>
            <a:r>
              <a:rPr lang="tr-TR" sz="2000" dirty="0"/>
              <a:t> </a:t>
            </a:r>
            <a:r>
              <a:rPr lang="tr-TR" sz="2000" dirty="0" err="1"/>
              <a:t>use</a:t>
            </a:r>
            <a:endParaRPr lang="tr-TR" sz="2000" dirty="0"/>
          </a:p>
          <a:p>
            <a:pPr marL="457200" lvl="1" indent="0" fontAlgn="base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5" name="Picture 21" descr="https://lh6.googleusercontent.com/dTphQIpJzm6FkEtrkPDuQZEQ3Z3721EKnc7JbGKAuIuilIzrn4q2E89HM9xRX4gZppEiBh_GJtSd6ugwmCYvrwNWFIsN_6Y8mxcDenKuTRmSEQ5r1oN6mcZ7ohxLTVs8LCefNW5L">
            <a:extLst>
              <a:ext uri="{FF2B5EF4-FFF2-40B4-BE49-F238E27FC236}">
                <a16:creationId xmlns:a16="http://schemas.microsoft.com/office/drawing/2014/main" id="{2211B716-85C1-43FB-AADE-732D3F54DDA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82" y="1962239"/>
            <a:ext cx="3991451" cy="29335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8111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Command</a:t>
            </a:r>
            <a:r>
              <a:rPr lang="tr-TR" dirty="0"/>
              <a:t> </a:t>
            </a:r>
            <a:r>
              <a:rPr lang="tr-TR" dirty="0" err="1"/>
              <a:t>Transmission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140C1461-E78A-49A9-A9B7-49C37776B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612" y="1720221"/>
            <a:ext cx="6634775" cy="341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49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Test </a:t>
            </a:r>
            <a:r>
              <a:rPr lang="tr-TR" dirty="0" err="1"/>
              <a:t>Results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NRF </a:t>
            </a:r>
            <a:r>
              <a:rPr lang="tr-TR" dirty="0" err="1"/>
              <a:t>modules</a:t>
            </a:r>
            <a:r>
              <a:rPr lang="tr-TR" dirty="0"/>
              <a:t>  </a:t>
            </a:r>
            <a:r>
              <a:rPr lang="tr-TR" dirty="0" err="1"/>
              <a:t>with</a:t>
            </a:r>
            <a:r>
              <a:rPr lang="tr-TR" dirty="0"/>
              <a:t>  15dBi </a:t>
            </a:r>
            <a:r>
              <a:rPr lang="tr-TR" dirty="0" err="1"/>
              <a:t>Linear</a:t>
            </a:r>
            <a:r>
              <a:rPr lang="tr-TR" dirty="0"/>
              <a:t> </a:t>
            </a:r>
            <a:r>
              <a:rPr lang="tr-TR" dirty="0" err="1"/>
              <a:t>Antennas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Outdoor</a:t>
            </a:r>
            <a:r>
              <a:rPr lang="tr-TR" dirty="0"/>
              <a:t> =  1 km </a:t>
            </a:r>
          </a:p>
          <a:p>
            <a:r>
              <a:rPr lang="tr-TR" dirty="0" err="1"/>
              <a:t>Indoor</a:t>
            </a:r>
            <a:r>
              <a:rPr lang="tr-TR" dirty="0"/>
              <a:t> = 100 m</a:t>
            </a:r>
          </a:p>
          <a:p>
            <a:endParaRPr lang="tr-TR" dirty="0"/>
          </a:p>
          <a:p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6" name="Picture 35" descr="https://lh3.googleusercontent.com/4Tns5oUgoL_CpAJ7ipwnKaRrZs27l1hNvZAmuFcZ2Z5qhonK2m24avYueEaxXdbikMEdPfGDPkz9NNPMChn65H8BD6mDL05-kAOZ-2KPnyo0_xZ8wbZQO5rpp8bR663yZ8RXbZOW">
            <a:extLst>
              <a:ext uri="{FF2B5EF4-FFF2-40B4-BE49-F238E27FC236}">
                <a16:creationId xmlns:a16="http://schemas.microsoft.com/office/drawing/2014/main" id="{CC4B9426-71D6-430D-859B-0168791B835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74975" flipH="1">
            <a:off x="8345651" y="1780208"/>
            <a:ext cx="3287486" cy="225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1" descr="https://lh6.googleusercontent.com/dTphQIpJzm6FkEtrkPDuQZEQ3Z3721EKnc7JbGKAuIuilIzrn4q2E89HM9xRX4gZppEiBh_GJtSd6ugwmCYvrwNWFIsN_6Y8mxcDenKuTRmSEQ5r1oN6mcZ7ohxLTVs8LCefNW5L">
            <a:extLst>
              <a:ext uri="{FF2B5EF4-FFF2-40B4-BE49-F238E27FC236}">
                <a16:creationId xmlns:a16="http://schemas.microsoft.com/office/drawing/2014/main" id="{A893F769-4794-41FD-9456-6D50DD68AA6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13880">
            <a:off x="8715325" y="4202497"/>
            <a:ext cx="1518833" cy="12072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2988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Communication</a:t>
            </a:r>
            <a:r>
              <a:rPr lang="tr-TR" dirty="0"/>
              <a:t> Protocol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11" name="Picture 38" descr="https://lh3.googleusercontent.com/Ty3FycAIkvXZ0WxCCCTr35eGegDpxXFVTlyPiVnQSjHSqTEFoOXxm3rGc-TC-WnNBT5JiYq6J4e4WQfQoeyjclByePdeZtKqrzwtO-TMZL69ZpVjOr3y0eeApwnfG9WNO_tgjfYu">
            <a:extLst>
              <a:ext uri="{FF2B5EF4-FFF2-40B4-BE49-F238E27FC236}">
                <a16:creationId xmlns:a16="http://schemas.microsoft.com/office/drawing/2014/main" id="{CE61921D-1D95-46E1-AF87-E6507C0539C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2075407"/>
            <a:ext cx="7581900" cy="278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52263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5" name="Picture 38" descr="https://lh3.googleusercontent.com/Ty3FycAIkvXZ0WxCCCTr35eGegDpxXFVTlyPiVnQSjHSqTEFoOXxm3rGc-TC-WnNBT5JiYq6J4e4WQfQoeyjclByePdeZtKqrzwtO-TMZL69ZpVjOr3y0eeApwnfG9WNO_tgjfYu">
            <a:extLst>
              <a:ext uri="{FF2B5EF4-FFF2-40B4-BE49-F238E27FC236}">
                <a16:creationId xmlns:a16="http://schemas.microsoft.com/office/drawing/2014/main" id="{EE4B1703-47FC-4CA2-A1BB-B1098D20B041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4" r="1873" b="61418"/>
          <a:stretch/>
        </p:blipFill>
        <p:spPr bwMode="auto">
          <a:xfrm>
            <a:off x="2043793" y="908775"/>
            <a:ext cx="7439841" cy="8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İçerik Yer Tutucusu 2">
            <a:extLst>
              <a:ext uri="{FF2B5EF4-FFF2-40B4-BE49-F238E27FC236}">
                <a16:creationId xmlns:a16="http://schemas.microsoft.com/office/drawing/2014/main" id="{5C8A4DEA-289C-4F5C-AD88-9E4825781421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10552611" cy="3317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sz="1600" b="1" dirty="0"/>
          </a:p>
          <a:p>
            <a:endParaRPr lang="tr-TR" sz="1600" b="1" dirty="0"/>
          </a:p>
          <a:p>
            <a:r>
              <a:rPr lang="en-US" sz="1600" b="1" dirty="0"/>
              <a:t>Preamble:</a:t>
            </a:r>
            <a:r>
              <a:rPr lang="en-US" sz="1600" dirty="0"/>
              <a:t> Shows beginning of a packet</a:t>
            </a:r>
            <a:r>
              <a:rPr lang="tr-TR" sz="1600" dirty="0"/>
              <a:t>.</a:t>
            </a:r>
            <a:endParaRPr lang="en-GB" sz="1800" dirty="0"/>
          </a:p>
          <a:p>
            <a:r>
              <a:rPr lang="en-US" sz="1600" b="1" dirty="0"/>
              <a:t>Address:</a:t>
            </a:r>
            <a:r>
              <a:rPr lang="en-US" sz="1600" dirty="0"/>
              <a:t> Shows the network pipe address.</a:t>
            </a:r>
            <a:endParaRPr lang="en-GB" sz="1800" dirty="0"/>
          </a:p>
          <a:p>
            <a:r>
              <a:rPr lang="en-US" sz="1600" b="1" dirty="0"/>
              <a:t>Packet Control: </a:t>
            </a:r>
            <a:r>
              <a:rPr lang="en-US" sz="1600" dirty="0"/>
              <a:t> </a:t>
            </a:r>
            <a:r>
              <a:rPr lang="tr-TR" sz="1600" dirty="0"/>
              <a:t>S</a:t>
            </a:r>
            <a:r>
              <a:rPr lang="en-US" sz="1600" dirty="0" err="1"/>
              <a:t>etting</a:t>
            </a:r>
            <a:r>
              <a:rPr lang="tr-TR" sz="1600" dirty="0"/>
              <a:t>s </a:t>
            </a:r>
            <a:r>
              <a:rPr lang="tr-TR" sz="1600" dirty="0" err="1"/>
              <a:t>section</a:t>
            </a:r>
            <a:r>
              <a:rPr lang="tr-TR" sz="1600" dirty="0"/>
              <a:t>.</a:t>
            </a:r>
            <a:endParaRPr lang="en-GB" sz="1800" dirty="0"/>
          </a:p>
          <a:p>
            <a:r>
              <a:rPr lang="en-US" sz="1600" b="1" dirty="0"/>
              <a:t>Payload: </a:t>
            </a:r>
            <a:r>
              <a:rPr lang="en-US" sz="1600" dirty="0"/>
              <a:t>Sending data is stored inside</a:t>
            </a:r>
            <a:r>
              <a:rPr lang="tr-TR" sz="1600" dirty="0"/>
              <a:t>. </a:t>
            </a:r>
            <a:r>
              <a:rPr lang="tr-TR" sz="1600" dirty="0" err="1"/>
              <a:t>Upon</a:t>
            </a:r>
            <a:r>
              <a:rPr lang="tr-TR" sz="1600" dirty="0"/>
              <a:t> 32 </a:t>
            </a:r>
            <a:r>
              <a:rPr lang="tr-TR" sz="1600" dirty="0" err="1"/>
              <a:t>byte</a:t>
            </a:r>
            <a:r>
              <a:rPr lang="en-US" sz="1600" dirty="0"/>
              <a:t>. </a:t>
            </a:r>
            <a:endParaRPr lang="tr-TR" sz="1600" dirty="0"/>
          </a:p>
          <a:p>
            <a:r>
              <a:rPr lang="en-US" sz="1600" b="1" dirty="0"/>
              <a:t>CRC: </a:t>
            </a:r>
            <a:r>
              <a:rPr lang="en-US" sz="1600" dirty="0"/>
              <a:t>Cyclic redundancy check for error detection.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582147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Outline</a:t>
            </a:r>
            <a:r>
              <a:rPr lang="tr-TR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of </a:t>
            </a:r>
            <a:r>
              <a:rPr lang="tr-TR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the</a:t>
            </a:r>
            <a:r>
              <a:rPr lang="tr-TR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Presentation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Company Description</a:t>
            </a:r>
          </a:p>
          <a:p>
            <a:r>
              <a:rPr lang="en-GB" dirty="0"/>
              <a:t>Introduction</a:t>
            </a:r>
          </a:p>
          <a:p>
            <a:r>
              <a:rPr lang="en-GB" dirty="0"/>
              <a:t>Overall System Components</a:t>
            </a:r>
          </a:p>
          <a:p>
            <a:r>
              <a:rPr lang="en-GB" dirty="0"/>
              <a:t>Video and </a:t>
            </a:r>
            <a:r>
              <a:rPr lang="en-GB"/>
              <a:t>Command Data Transmission</a:t>
            </a:r>
            <a:endParaRPr lang="en-GB" dirty="0"/>
          </a:p>
          <a:p>
            <a:r>
              <a:rPr lang="en-GB" dirty="0"/>
              <a:t>Motor Drive and Shooting Systems</a:t>
            </a:r>
          </a:p>
          <a:p>
            <a:r>
              <a:rPr lang="en-GB" dirty="0"/>
              <a:t>Conclusion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0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User Side</a:t>
            </a:r>
            <a:endParaRPr lang="en-GB" dirty="0"/>
          </a:p>
        </p:txBody>
      </p:sp>
      <p:pic>
        <p:nvPicPr>
          <p:cNvPr id="6" name="İçerik Yer Tutucusu 5" descr="gök, iç mekan içeren bir resim&#10;&#10;Yüksek güvenilirlikle oluşturulmuş açıklama">
            <a:extLst>
              <a:ext uri="{FF2B5EF4-FFF2-40B4-BE49-F238E27FC236}">
                <a16:creationId xmlns:a16="http://schemas.microsoft.com/office/drawing/2014/main" id="{493E0D7A-B1F0-4563-ACE0-1C4A168C6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9" r="667"/>
          <a:stretch/>
        </p:blipFill>
        <p:spPr>
          <a:xfrm>
            <a:off x="1139382" y="1463924"/>
            <a:ext cx="4322332" cy="3930152"/>
          </a:xfr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1026" name="Picture 2" descr="Video Games Kids GIF by Children's Miracle Network Hospitals">
            <a:extLst>
              <a:ext uri="{FF2B5EF4-FFF2-40B4-BE49-F238E27FC236}">
                <a16:creationId xmlns:a16="http://schemas.microsoft.com/office/drawing/2014/main" id="{6F3BC109-093A-4E3D-B740-727ABF9073D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618" y="2256507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950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/>
              <a:t>  CANER POTUR	</a:t>
            </a:r>
            <a:br>
              <a:rPr lang="tr-TR" b="1" dirty="0"/>
            </a:br>
            <a:r>
              <a:rPr lang="tr-TR" b="1" dirty="0"/>
              <a:t>CTO</a:t>
            </a:r>
            <a:endParaRPr lang="en-GB" b="1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13" name="İçerik Yer Tutucusu 12" descr="açık hava, gök, kişi, çayır içeren bir resim&#10;&#10;Açıklama otomatik olarak oluşturuldu">
            <a:extLst>
              <a:ext uri="{FF2B5EF4-FFF2-40B4-BE49-F238E27FC236}">
                <a16:creationId xmlns:a16="http://schemas.microsoft.com/office/drawing/2014/main" id="{49A4A624-65D8-4D5A-9921-5B8A91C21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920" y="2087217"/>
            <a:ext cx="3006160" cy="31564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592464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Motor Drive </a:t>
            </a:r>
            <a:r>
              <a:rPr lang="tr-TR" dirty="0" err="1"/>
              <a:t>System</a:t>
            </a:r>
            <a:endParaRPr lang="tr-TR" dirty="0"/>
          </a:p>
          <a:p>
            <a:pPr marL="0" indent="0">
              <a:buNone/>
            </a:pPr>
            <a:endParaRPr lang="tr-TR" dirty="0"/>
          </a:p>
          <a:p>
            <a:r>
              <a:rPr lang="tr-TR" dirty="0" err="1"/>
              <a:t>Shooting</a:t>
            </a:r>
            <a:r>
              <a:rPr lang="tr-TR" dirty="0"/>
              <a:t> </a:t>
            </a:r>
            <a:r>
              <a:rPr lang="tr-TR" dirty="0" err="1"/>
              <a:t>System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0812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90920" cy="1122833"/>
          </a:xfrm>
        </p:spPr>
        <p:txBody>
          <a:bodyPr/>
          <a:lstStyle/>
          <a:p>
            <a:r>
              <a:rPr lang="tr-TR" dirty="0"/>
              <a:t>Motor Drive </a:t>
            </a:r>
            <a:r>
              <a:rPr lang="tr-TR" dirty="0" err="1"/>
              <a:t>System</a:t>
            </a:r>
            <a:r>
              <a:rPr lang="tr-TR" dirty="0"/>
              <a:t>: </a:t>
            </a:r>
            <a:r>
              <a:rPr lang="en-US" dirty="0"/>
              <a:t>Differential Drive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6" name="Resim 5" descr="küçük resim içeren bir resim&#10;&#10;Açıklama otomatik olarak oluşturuldu">
            <a:extLst>
              <a:ext uri="{FF2B5EF4-FFF2-40B4-BE49-F238E27FC236}">
                <a16:creationId xmlns:a16="http://schemas.microsoft.com/office/drawing/2014/main" id="{E15F32AD-3DAC-4BA9-A6D1-850EA59B1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71" y="1183612"/>
            <a:ext cx="2855515" cy="2595183"/>
          </a:xfrm>
          <a:prstGeom prst="rect">
            <a:avLst/>
          </a:prstGeom>
        </p:spPr>
      </p:pic>
      <p:pic>
        <p:nvPicPr>
          <p:cNvPr id="7" name="Picture 40" descr="https://lh4.googleusercontent.com/3OM9XOe3oR_PvyL3qowsEiPDUCAtTbShRQru_aOOkuIZoiL2Z6OR0qY3BcMTfofKIM3Z6m3aZxoLx-OB5ocImHkSD7RLZ-MKYVQjlFBLdBsa5SMjmj6-G0XptDhdgGKdJQy1IBam">
            <a:extLst>
              <a:ext uri="{FF2B5EF4-FFF2-40B4-BE49-F238E27FC236}">
                <a16:creationId xmlns:a16="http://schemas.microsoft.com/office/drawing/2014/main" id="{0AEAD0AF-E4EB-4A37-B9E3-052E285A9A15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0" b="1"/>
          <a:stretch/>
        </p:blipFill>
        <p:spPr bwMode="auto">
          <a:xfrm>
            <a:off x="1252154" y="1297055"/>
            <a:ext cx="2171699" cy="1779502"/>
          </a:xfrm>
          <a:prstGeom prst="rect">
            <a:avLst/>
          </a:prstGeom>
          <a:noFill/>
          <a:effectLst/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D709DC1D-740F-44BC-A6C5-4EBAC579C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1654" y="4026924"/>
            <a:ext cx="2190750" cy="137160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43DC3E17-F328-4C06-92FF-259B544E6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3730" y="1333482"/>
            <a:ext cx="2428875" cy="1743075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17DDBA7A-F227-4F53-811C-0E7DB71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728" y="3577568"/>
            <a:ext cx="2171700" cy="2209800"/>
          </a:xfrm>
          <a:prstGeom prst="rect">
            <a:avLst/>
          </a:prstGeom>
        </p:spPr>
      </p:pic>
      <p:sp>
        <p:nvSpPr>
          <p:cNvPr id="12" name="Dikdörtgen 11">
            <a:extLst>
              <a:ext uri="{FF2B5EF4-FFF2-40B4-BE49-F238E27FC236}">
                <a16:creationId xmlns:a16="http://schemas.microsoft.com/office/drawing/2014/main" id="{34DBE3DF-F807-4A44-AFAC-7AD3201777F0}"/>
              </a:ext>
            </a:extLst>
          </p:cNvPr>
          <p:cNvSpPr/>
          <p:nvPr/>
        </p:nvSpPr>
        <p:spPr>
          <a:xfrm>
            <a:off x="1534269" y="3034888"/>
            <a:ext cx="1665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Two DC motors </a:t>
            </a:r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89446E80-A570-4B2A-9A1D-D57EC1B70A0D}"/>
              </a:ext>
            </a:extLst>
          </p:cNvPr>
          <p:cNvSpPr/>
          <p:nvPr/>
        </p:nvSpPr>
        <p:spPr>
          <a:xfrm>
            <a:off x="8429043" y="3059668"/>
            <a:ext cx="1338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Two wheels </a:t>
            </a:r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9CC8A362-7B93-4A28-A375-398485F643FC}"/>
              </a:ext>
            </a:extLst>
          </p:cNvPr>
          <p:cNvSpPr/>
          <p:nvPr/>
        </p:nvSpPr>
        <p:spPr>
          <a:xfrm>
            <a:off x="8043333" y="5293392"/>
            <a:ext cx="1954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Two</a:t>
            </a:r>
            <a:r>
              <a:rPr lang="tr-TR" dirty="0"/>
              <a:t> </a:t>
            </a:r>
            <a:r>
              <a:rPr lang="tr-TR" dirty="0" err="1"/>
              <a:t>caster</a:t>
            </a:r>
            <a:r>
              <a:rPr lang="en-GB" dirty="0"/>
              <a:t> wheels </a:t>
            </a:r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0C1404D8-1727-4E7D-B242-A4DF7F4CB5BE}"/>
              </a:ext>
            </a:extLst>
          </p:cNvPr>
          <p:cNvSpPr/>
          <p:nvPr/>
        </p:nvSpPr>
        <p:spPr>
          <a:xfrm>
            <a:off x="1534269" y="5633516"/>
            <a:ext cx="1462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/>
              <a:t>1 motor </a:t>
            </a:r>
            <a:r>
              <a:rPr lang="tr-TR" dirty="0" err="1"/>
              <a:t>drive</a:t>
            </a:r>
            <a:endParaRPr lang="en-GB" dirty="0"/>
          </a:p>
        </p:txBody>
      </p:sp>
      <p:pic>
        <p:nvPicPr>
          <p:cNvPr id="16" name="Resim 15">
            <a:extLst>
              <a:ext uri="{FF2B5EF4-FFF2-40B4-BE49-F238E27FC236}">
                <a16:creationId xmlns:a16="http://schemas.microsoft.com/office/drawing/2014/main" id="{268CA8E4-2E23-4A1A-B5B3-563E764265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3760" y="3974818"/>
            <a:ext cx="2357561" cy="1914059"/>
          </a:xfrm>
          <a:prstGeom prst="rect">
            <a:avLst/>
          </a:prstGeom>
        </p:spPr>
      </p:pic>
      <p:sp>
        <p:nvSpPr>
          <p:cNvPr id="17" name="Dikdörtgen 16">
            <a:extLst>
              <a:ext uri="{FF2B5EF4-FFF2-40B4-BE49-F238E27FC236}">
                <a16:creationId xmlns:a16="http://schemas.microsoft.com/office/drawing/2014/main" id="{3FCF9F55-FD8C-4CA3-B185-33E8732C2688}"/>
              </a:ext>
            </a:extLst>
          </p:cNvPr>
          <p:cNvSpPr/>
          <p:nvPr/>
        </p:nvSpPr>
        <p:spPr>
          <a:xfrm>
            <a:off x="4930873" y="5764170"/>
            <a:ext cx="1548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/>
              <a:t>1 </a:t>
            </a:r>
            <a:r>
              <a:rPr lang="tr-TR" dirty="0" err="1"/>
              <a:t>Arduino</a:t>
            </a:r>
            <a:r>
              <a:rPr lang="tr-TR" dirty="0"/>
              <a:t> </a:t>
            </a:r>
            <a:r>
              <a:rPr lang="tr-TR" dirty="0" err="1"/>
              <a:t>Uno</a:t>
            </a:r>
            <a:endParaRPr lang="en-GB" dirty="0"/>
          </a:p>
        </p:txBody>
      </p:sp>
      <p:cxnSp>
        <p:nvCxnSpPr>
          <p:cNvPr id="21" name="Düz Ok Bağlayıcısı 20">
            <a:extLst>
              <a:ext uri="{FF2B5EF4-FFF2-40B4-BE49-F238E27FC236}">
                <a16:creationId xmlns:a16="http://schemas.microsoft.com/office/drawing/2014/main" id="{CD951314-B88D-47C3-9483-55ABAB70A025}"/>
              </a:ext>
            </a:extLst>
          </p:cNvPr>
          <p:cNvCxnSpPr>
            <a:cxnSpLocks/>
          </p:cNvCxnSpPr>
          <p:nvPr/>
        </p:nvCxnSpPr>
        <p:spPr>
          <a:xfrm flipH="1">
            <a:off x="3617381" y="3404220"/>
            <a:ext cx="1313493" cy="1091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Düz Ok Bağlayıcısı 22">
            <a:extLst>
              <a:ext uri="{FF2B5EF4-FFF2-40B4-BE49-F238E27FC236}">
                <a16:creationId xmlns:a16="http://schemas.microsoft.com/office/drawing/2014/main" id="{9A91500B-3E84-41C0-93D5-10691CCFB9EA}"/>
              </a:ext>
            </a:extLst>
          </p:cNvPr>
          <p:cNvCxnSpPr>
            <a:cxnSpLocks/>
          </p:cNvCxnSpPr>
          <p:nvPr/>
        </p:nvCxnSpPr>
        <p:spPr>
          <a:xfrm>
            <a:off x="6790544" y="2481203"/>
            <a:ext cx="11911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Düz Ok Bağlayıcısı 24">
            <a:extLst>
              <a:ext uri="{FF2B5EF4-FFF2-40B4-BE49-F238E27FC236}">
                <a16:creationId xmlns:a16="http://schemas.microsoft.com/office/drawing/2014/main" id="{8726FB07-8268-44DF-8055-8DDF51DA0A7E}"/>
              </a:ext>
            </a:extLst>
          </p:cNvPr>
          <p:cNvCxnSpPr>
            <a:cxnSpLocks/>
          </p:cNvCxnSpPr>
          <p:nvPr/>
        </p:nvCxnSpPr>
        <p:spPr>
          <a:xfrm flipH="1">
            <a:off x="3543429" y="2481203"/>
            <a:ext cx="10403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Düz Ok Bağlayıcısı 26">
            <a:extLst>
              <a:ext uri="{FF2B5EF4-FFF2-40B4-BE49-F238E27FC236}">
                <a16:creationId xmlns:a16="http://schemas.microsoft.com/office/drawing/2014/main" id="{DBA4D471-2F22-4749-8786-3F99F6CD175A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5759815" y="3404220"/>
            <a:ext cx="2726" cy="570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Düz Ok Bağlayıcısı 28">
            <a:extLst>
              <a:ext uri="{FF2B5EF4-FFF2-40B4-BE49-F238E27FC236}">
                <a16:creationId xmlns:a16="http://schemas.microsoft.com/office/drawing/2014/main" id="{93C2F773-AE38-43C0-8DAD-1AC0961B5E0E}"/>
              </a:ext>
            </a:extLst>
          </p:cNvPr>
          <p:cNvCxnSpPr/>
          <p:nvPr/>
        </p:nvCxnSpPr>
        <p:spPr>
          <a:xfrm>
            <a:off x="6479759" y="3244334"/>
            <a:ext cx="1824792" cy="1072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044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B7908996-65D9-4C9C-89CD-C5F071314F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" r="2510" b="1"/>
          <a:stretch/>
        </p:blipFill>
        <p:spPr>
          <a:xfrm>
            <a:off x="1169233" y="354335"/>
            <a:ext cx="9478780" cy="533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337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53357AC3-30AF-49FD-86A9-CF202C34D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773" y="6610"/>
            <a:ext cx="3882454" cy="6851390"/>
          </a:xfrm>
        </p:spPr>
      </p:pic>
    </p:spTree>
    <p:extLst>
      <p:ext uri="{BB962C8B-B14F-4D97-AF65-F5344CB8AC3E}">
        <p14:creationId xmlns:p14="http://schemas.microsoft.com/office/powerpoint/2010/main" val="3972656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 descr="küçük resim içeren bir resim&#10;&#10;Açıklama otomatik olarak oluşturuldu">
            <a:extLst>
              <a:ext uri="{FF2B5EF4-FFF2-40B4-BE49-F238E27FC236}">
                <a16:creationId xmlns:a16="http://schemas.microsoft.com/office/drawing/2014/main" id="{EA917833-5083-48F2-A218-EE250A39E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498966" y="3216730"/>
            <a:ext cx="1275840" cy="1159524"/>
          </a:xfrm>
          <a:prstGeom prst="rect">
            <a:avLst/>
          </a:prstGeom>
        </p:spPr>
      </p:pic>
      <p:pic>
        <p:nvPicPr>
          <p:cNvPr id="13" name="Picture 2" descr="soccer goal icon ile ilgili gÃ¶rsel sonucu">
            <a:extLst>
              <a:ext uri="{FF2B5EF4-FFF2-40B4-BE49-F238E27FC236}">
                <a16:creationId xmlns:a16="http://schemas.microsoft.com/office/drawing/2014/main" id="{0D21AB69-CFAB-4935-929B-6DBB60D6F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576" y="1098911"/>
            <a:ext cx="2884758" cy="288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occer goal icon ile ilgili gÃ¶rsel sonucu">
            <a:extLst>
              <a:ext uri="{FF2B5EF4-FFF2-40B4-BE49-F238E27FC236}">
                <a16:creationId xmlns:a16="http://schemas.microsoft.com/office/drawing/2014/main" id="{C6CCF62F-CBDC-4C61-959A-F6441927B6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047" y="1066736"/>
            <a:ext cx="2884758" cy="288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 descr="küçük resim içeren bir resim&#10;&#10;Açıklama otomatik olarak oluşturuldu">
            <a:extLst>
              <a:ext uri="{FF2B5EF4-FFF2-40B4-BE49-F238E27FC236}">
                <a16:creationId xmlns:a16="http://schemas.microsoft.com/office/drawing/2014/main" id="{77A76702-D9C4-4188-B7E2-6BD2444D4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38726" y="3195920"/>
            <a:ext cx="1574398" cy="1430863"/>
          </a:xfrm>
          <a:prstGeom prst="rect">
            <a:avLst/>
          </a:prstGeom>
        </p:spPr>
      </p:pic>
      <p:sp>
        <p:nvSpPr>
          <p:cNvPr id="6" name="Yamuk 5">
            <a:extLst>
              <a:ext uri="{FF2B5EF4-FFF2-40B4-BE49-F238E27FC236}">
                <a16:creationId xmlns:a16="http://schemas.microsoft.com/office/drawing/2014/main" id="{80FCBC40-246B-4223-BFC2-FBC0EB0DAD2D}"/>
              </a:ext>
            </a:extLst>
          </p:cNvPr>
          <p:cNvSpPr/>
          <p:nvPr/>
        </p:nvSpPr>
        <p:spPr>
          <a:xfrm rot="5400000">
            <a:off x="6633988" y="2958363"/>
            <a:ext cx="2128163" cy="1796558"/>
          </a:xfrm>
          <a:prstGeom prst="trapezoid">
            <a:avLst>
              <a:gd name="adj" fmla="val 43357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Yamuk 10">
            <a:extLst>
              <a:ext uri="{FF2B5EF4-FFF2-40B4-BE49-F238E27FC236}">
                <a16:creationId xmlns:a16="http://schemas.microsoft.com/office/drawing/2014/main" id="{8ADADECC-8704-43A5-9D7E-7DDCE6A57A98}"/>
              </a:ext>
            </a:extLst>
          </p:cNvPr>
          <p:cNvSpPr/>
          <p:nvPr/>
        </p:nvSpPr>
        <p:spPr>
          <a:xfrm>
            <a:off x="2538284" y="4495710"/>
            <a:ext cx="1796557" cy="1295554"/>
          </a:xfrm>
          <a:prstGeom prst="trapezoid">
            <a:avLst>
              <a:gd name="adj" fmla="val 43357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26AB3DA2-6C22-484E-B4CD-C5A23D0BBE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sp>
        <p:nvSpPr>
          <p:cNvPr id="15" name="Unvan 1">
            <a:extLst>
              <a:ext uri="{FF2B5EF4-FFF2-40B4-BE49-F238E27FC236}">
                <a16:creationId xmlns:a16="http://schemas.microsoft.com/office/drawing/2014/main" id="{D2982E46-F8F5-4EBB-86CF-3D8964E77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 err="1"/>
              <a:t>Defence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64976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F254C3A-0253-48D0-B3AD-1D08F69FA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036" y="3608751"/>
            <a:ext cx="2057400" cy="2009775"/>
          </a:xfrm>
          <a:prstGeom prst="rect">
            <a:avLst/>
          </a:prstGeom>
        </p:spPr>
      </p:pic>
      <p:pic>
        <p:nvPicPr>
          <p:cNvPr id="22" name="İçerik Yer Tutucusu 6" descr="gök, iç mekan içeren bir resim&#10;&#10;Açıklama otomatik olarak oluşturuldu">
            <a:extLst>
              <a:ext uri="{FF2B5EF4-FFF2-40B4-BE49-F238E27FC236}">
                <a16:creationId xmlns:a16="http://schemas.microsoft.com/office/drawing/2014/main" id="{B2DFDE47-A4A5-4796-9162-0460D38B9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280" y="1224478"/>
            <a:ext cx="2498604" cy="2484749"/>
          </a:xfrm>
        </p:spPr>
      </p:pic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Alternate</a:t>
            </a:r>
            <a:r>
              <a:rPr lang="tr-TR" dirty="0"/>
              <a:t> Solution: </a:t>
            </a:r>
            <a:r>
              <a:rPr lang="en-US" dirty="0"/>
              <a:t>Holonomic Control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7" name="Picture 40" descr="https://lh4.googleusercontent.com/3OM9XOe3oR_PvyL3qowsEiPDUCAtTbShRQru_aOOkuIZoiL2Z6OR0qY3BcMTfofKIM3Z6m3aZxoLx-OB5ocImHkSD7RLZ-MKYVQjlFBLdBsa5SMjmj6-G0XptDhdgGKdJQy1IBam">
            <a:extLst>
              <a:ext uri="{FF2B5EF4-FFF2-40B4-BE49-F238E27FC236}">
                <a16:creationId xmlns:a16="http://schemas.microsoft.com/office/drawing/2014/main" id="{0AEAD0AF-E4EB-4A37-B9E3-052E285A9A15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0" b="1"/>
          <a:stretch/>
        </p:blipFill>
        <p:spPr bwMode="auto">
          <a:xfrm>
            <a:off x="1252154" y="1297055"/>
            <a:ext cx="2171699" cy="1779502"/>
          </a:xfrm>
          <a:prstGeom prst="rect">
            <a:avLst/>
          </a:prstGeom>
          <a:noFill/>
          <a:effectLst/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17DDBA7A-F227-4F53-811C-0E7DB7124A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728" y="3577568"/>
            <a:ext cx="2171700" cy="2209800"/>
          </a:xfrm>
          <a:prstGeom prst="rect">
            <a:avLst/>
          </a:prstGeom>
        </p:spPr>
      </p:pic>
      <p:sp>
        <p:nvSpPr>
          <p:cNvPr id="12" name="Dikdörtgen 11">
            <a:extLst>
              <a:ext uri="{FF2B5EF4-FFF2-40B4-BE49-F238E27FC236}">
                <a16:creationId xmlns:a16="http://schemas.microsoft.com/office/drawing/2014/main" id="{34DBE3DF-F807-4A44-AFAC-7AD3201777F0}"/>
              </a:ext>
            </a:extLst>
          </p:cNvPr>
          <p:cNvSpPr/>
          <p:nvPr/>
        </p:nvSpPr>
        <p:spPr>
          <a:xfrm>
            <a:off x="1534269" y="3034888"/>
            <a:ext cx="1395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/>
              <a:t>3</a:t>
            </a:r>
            <a:r>
              <a:rPr lang="en-GB" dirty="0"/>
              <a:t> DC motors </a:t>
            </a:r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9CC8A362-7B93-4A28-A375-398485F643FC}"/>
              </a:ext>
            </a:extLst>
          </p:cNvPr>
          <p:cNvSpPr/>
          <p:nvPr/>
        </p:nvSpPr>
        <p:spPr>
          <a:xfrm>
            <a:off x="8165263" y="5519545"/>
            <a:ext cx="1632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/>
              <a:t>3 </a:t>
            </a:r>
            <a:r>
              <a:rPr lang="tr-TR" dirty="0" err="1"/>
              <a:t>Omni</a:t>
            </a:r>
            <a:r>
              <a:rPr lang="en-GB" dirty="0"/>
              <a:t> wheels </a:t>
            </a:r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0C1404D8-1727-4E7D-B242-A4DF7F4CB5BE}"/>
              </a:ext>
            </a:extLst>
          </p:cNvPr>
          <p:cNvSpPr/>
          <p:nvPr/>
        </p:nvSpPr>
        <p:spPr>
          <a:xfrm>
            <a:off x="1534269" y="5633516"/>
            <a:ext cx="1462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/>
              <a:t>2 motor </a:t>
            </a:r>
            <a:r>
              <a:rPr lang="tr-TR" dirty="0" err="1"/>
              <a:t>drive</a:t>
            </a:r>
            <a:endParaRPr lang="en-GB" dirty="0"/>
          </a:p>
        </p:txBody>
      </p:sp>
      <p:pic>
        <p:nvPicPr>
          <p:cNvPr id="16" name="Resim 15">
            <a:extLst>
              <a:ext uri="{FF2B5EF4-FFF2-40B4-BE49-F238E27FC236}">
                <a16:creationId xmlns:a16="http://schemas.microsoft.com/office/drawing/2014/main" id="{268CA8E4-2E23-4A1A-B5B3-563E764265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3760" y="3974818"/>
            <a:ext cx="2357561" cy="1914059"/>
          </a:xfrm>
          <a:prstGeom prst="rect">
            <a:avLst/>
          </a:prstGeom>
        </p:spPr>
      </p:pic>
      <p:sp>
        <p:nvSpPr>
          <p:cNvPr id="17" name="Dikdörtgen 16">
            <a:extLst>
              <a:ext uri="{FF2B5EF4-FFF2-40B4-BE49-F238E27FC236}">
                <a16:creationId xmlns:a16="http://schemas.microsoft.com/office/drawing/2014/main" id="{3FCF9F55-FD8C-4CA3-B185-33E8732C2688}"/>
              </a:ext>
            </a:extLst>
          </p:cNvPr>
          <p:cNvSpPr/>
          <p:nvPr/>
        </p:nvSpPr>
        <p:spPr>
          <a:xfrm>
            <a:off x="4930873" y="5764170"/>
            <a:ext cx="1548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/>
              <a:t>1 </a:t>
            </a:r>
            <a:r>
              <a:rPr lang="tr-TR" dirty="0" err="1"/>
              <a:t>Arduino</a:t>
            </a:r>
            <a:r>
              <a:rPr lang="tr-TR" dirty="0"/>
              <a:t> </a:t>
            </a:r>
            <a:r>
              <a:rPr lang="tr-TR" dirty="0" err="1"/>
              <a:t>Uno</a:t>
            </a:r>
            <a:endParaRPr lang="en-GB" dirty="0"/>
          </a:p>
        </p:txBody>
      </p:sp>
      <p:cxnSp>
        <p:nvCxnSpPr>
          <p:cNvPr id="21" name="Düz Ok Bağlayıcısı 20">
            <a:extLst>
              <a:ext uri="{FF2B5EF4-FFF2-40B4-BE49-F238E27FC236}">
                <a16:creationId xmlns:a16="http://schemas.microsoft.com/office/drawing/2014/main" id="{CD951314-B88D-47C3-9483-55ABAB70A025}"/>
              </a:ext>
            </a:extLst>
          </p:cNvPr>
          <p:cNvCxnSpPr>
            <a:cxnSpLocks/>
          </p:cNvCxnSpPr>
          <p:nvPr/>
        </p:nvCxnSpPr>
        <p:spPr>
          <a:xfrm flipH="1">
            <a:off x="3617382" y="3219554"/>
            <a:ext cx="1384625" cy="1275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Düz Ok Bağlayıcısı 24">
            <a:extLst>
              <a:ext uri="{FF2B5EF4-FFF2-40B4-BE49-F238E27FC236}">
                <a16:creationId xmlns:a16="http://schemas.microsoft.com/office/drawing/2014/main" id="{8726FB07-8268-44DF-8055-8DDF51DA0A7E}"/>
              </a:ext>
            </a:extLst>
          </p:cNvPr>
          <p:cNvCxnSpPr>
            <a:cxnSpLocks/>
          </p:cNvCxnSpPr>
          <p:nvPr/>
        </p:nvCxnSpPr>
        <p:spPr>
          <a:xfrm flipH="1">
            <a:off x="3543429" y="2481203"/>
            <a:ext cx="10403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Düz Ok Bağlayıcısı 26">
            <a:extLst>
              <a:ext uri="{FF2B5EF4-FFF2-40B4-BE49-F238E27FC236}">
                <a16:creationId xmlns:a16="http://schemas.microsoft.com/office/drawing/2014/main" id="{DBA4D471-2F22-4749-8786-3F99F6CD175A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5762541" y="3480040"/>
            <a:ext cx="23048" cy="494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Düz Ok Bağlayıcısı 28">
            <a:extLst>
              <a:ext uri="{FF2B5EF4-FFF2-40B4-BE49-F238E27FC236}">
                <a16:creationId xmlns:a16="http://schemas.microsoft.com/office/drawing/2014/main" id="{93C2F773-AE38-43C0-8DAD-1AC0961B5E0E}"/>
              </a:ext>
            </a:extLst>
          </p:cNvPr>
          <p:cNvCxnSpPr>
            <a:cxnSpLocks/>
          </p:cNvCxnSpPr>
          <p:nvPr/>
        </p:nvCxnSpPr>
        <p:spPr>
          <a:xfrm>
            <a:off x="6588918" y="2959556"/>
            <a:ext cx="1576345" cy="1136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1774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8" name="Resim 7" descr="gök, duvar, farklı içeren bir resim&#10;&#10;Açıklama otomatik olarak oluşturuldu">
            <a:extLst>
              <a:ext uri="{FF2B5EF4-FFF2-40B4-BE49-F238E27FC236}">
                <a16:creationId xmlns:a16="http://schemas.microsoft.com/office/drawing/2014/main" id="{4D950666-FCF5-47F2-9452-6914A20A8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62" y="35767"/>
            <a:ext cx="11982138" cy="607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256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2B7074CC-7D15-484D-AC5C-7ADC8A7F2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920" y="254834"/>
            <a:ext cx="7376160" cy="597469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16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Description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6416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920" y="76320"/>
            <a:ext cx="9949117" cy="1676603"/>
          </a:xfrm>
        </p:spPr>
        <p:txBody>
          <a:bodyPr>
            <a:normAutofit/>
          </a:bodyPr>
          <a:lstStyle/>
          <a:p>
            <a:r>
              <a:rPr lang="tr-TR" dirty="0" err="1"/>
              <a:t>Shooting</a:t>
            </a:r>
            <a:r>
              <a:rPr lang="tr-TR" dirty="0"/>
              <a:t> </a:t>
            </a:r>
            <a:r>
              <a:rPr lang="tr-TR" dirty="0" err="1"/>
              <a:t>Systems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1028" name="Picture 4" descr="hockey icon ile ilgili gÃ¶rsel sonucu">
            <a:extLst>
              <a:ext uri="{FF2B5EF4-FFF2-40B4-BE49-F238E27FC236}">
                <a16:creationId xmlns:a16="http://schemas.microsoft.com/office/drawing/2014/main" id="{67A3A033-34D4-4BF5-8671-FB4450C32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017" y="1752923"/>
            <a:ext cx="3679461" cy="373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soccer goal icon ile ilgili gÃ¶rsel sonucu">
            <a:extLst>
              <a:ext uri="{FF2B5EF4-FFF2-40B4-BE49-F238E27FC236}">
                <a16:creationId xmlns:a16="http://schemas.microsoft.com/office/drawing/2014/main" id="{013A6C81-09E3-41AA-82B2-2639DC426D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531" y="367019"/>
            <a:ext cx="2884758" cy="288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206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8585012" cy="914721"/>
          </a:xfrm>
        </p:spPr>
        <p:txBody>
          <a:bodyPr>
            <a:normAutofit/>
          </a:bodyPr>
          <a:lstStyle/>
          <a:p>
            <a:r>
              <a:rPr lang="en-US" dirty="0"/>
              <a:t>Spring Mechanics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40F48C27-7965-475B-AE15-145975087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1394085"/>
            <a:ext cx="5447070" cy="45570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 err="1"/>
              <a:t>Based</a:t>
            </a:r>
            <a:r>
              <a:rPr lang="tr-TR" dirty="0"/>
              <a:t> </a:t>
            </a:r>
            <a:r>
              <a:rPr lang="en-GB" dirty="0"/>
              <a:t>on stored mechanical energy in a spring</a:t>
            </a:r>
            <a:endParaRPr lang="tr-TR" dirty="0"/>
          </a:p>
          <a:p>
            <a:r>
              <a:rPr lang="tr-TR" dirty="0"/>
              <a:t>Advantage:</a:t>
            </a:r>
          </a:p>
          <a:p>
            <a:pPr lvl="1"/>
            <a:r>
              <a:rPr lang="tr-TR" dirty="0" err="1"/>
              <a:t>Powerful</a:t>
            </a:r>
            <a:r>
              <a:rPr lang="tr-TR" dirty="0"/>
              <a:t> </a:t>
            </a:r>
            <a:r>
              <a:rPr lang="tr-TR" dirty="0" err="1"/>
              <a:t>shooting</a:t>
            </a:r>
            <a:endParaRPr lang="en-GB" dirty="0"/>
          </a:p>
          <a:p>
            <a:pPr lvl="1"/>
            <a:r>
              <a:rPr lang="tr-TR" dirty="0" err="1"/>
              <a:t>Low</a:t>
            </a:r>
            <a:r>
              <a:rPr lang="tr-TR" dirty="0"/>
              <a:t> </a:t>
            </a:r>
            <a:r>
              <a:rPr lang="tr-TR" dirty="0" err="1"/>
              <a:t>Power</a:t>
            </a:r>
            <a:r>
              <a:rPr lang="tr-TR" dirty="0"/>
              <a:t> </a:t>
            </a:r>
            <a:r>
              <a:rPr lang="tr-TR" dirty="0" err="1"/>
              <a:t>Consumption</a:t>
            </a:r>
            <a:endParaRPr lang="tr-TR" dirty="0"/>
          </a:p>
          <a:p>
            <a:pPr marL="457200" lvl="1" indent="0">
              <a:buNone/>
            </a:pPr>
            <a:endParaRPr lang="en-GB" dirty="0"/>
          </a:p>
          <a:p>
            <a:r>
              <a:rPr lang="tr-TR" dirty="0" err="1"/>
              <a:t>Disadvantage</a:t>
            </a:r>
            <a:r>
              <a:rPr lang="tr-TR" dirty="0"/>
              <a:t> :</a:t>
            </a:r>
          </a:p>
          <a:p>
            <a:pPr lvl="1"/>
            <a:r>
              <a:rPr lang="tr-TR" dirty="0" err="1"/>
              <a:t>Slow</a:t>
            </a:r>
            <a:r>
              <a:rPr lang="tr-TR" dirty="0"/>
              <a:t> </a:t>
            </a:r>
            <a:r>
              <a:rPr lang="en-GB" dirty="0"/>
              <a:t>reload</a:t>
            </a:r>
            <a:endParaRPr lang="en-US" dirty="0"/>
          </a:p>
        </p:txBody>
      </p:sp>
      <p:pic>
        <p:nvPicPr>
          <p:cNvPr id="7" name="İçerik Yer Tutucusu 4" descr="kişi, iç mekan, oturma içeren bir resim&#10;&#10;Açıklama otomatik olarak oluşturuldu">
            <a:extLst>
              <a:ext uri="{FF2B5EF4-FFF2-40B4-BE49-F238E27FC236}">
                <a16:creationId xmlns:a16="http://schemas.microsoft.com/office/drawing/2014/main" id="{02C437B3-C100-4C93-BD8C-F35A8C087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900" y="629266"/>
            <a:ext cx="4229100" cy="2381250"/>
          </a:xfrm>
          <a:prstGeom prst="rect">
            <a:avLst/>
          </a:prstGeom>
        </p:spPr>
      </p:pic>
      <p:pic>
        <p:nvPicPr>
          <p:cNvPr id="5" name="Resim 4" descr="iç mekan, kişi içeren bir resim&#10;&#10;Açıklama otomatik olarak oluşturuldu">
            <a:extLst>
              <a:ext uri="{FF2B5EF4-FFF2-40B4-BE49-F238E27FC236}">
                <a16:creationId xmlns:a16="http://schemas.microsoft.com/office/drawing/2014/main" id="{32557627-DCEF-4984-A4AE-871FFC1010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900" y="3429000"/>
            <a:ext cx="422910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498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6418621" cy="914721"/>
          </a:xfrm>
        </p:spPr>
        <p:txBody>
          <a:bodyPr>
            <a:normAutofit fontScale="90000"/>
          </a:bodyPr>
          <a:lstStyle/>
          <a:p>
            <a:r>
              <a:rPr lang="tr-TR" dirty="0" err="1"/>
              <a:t>Alternate</a:t>
            </a:r>
            <a:r>
              <a:rPr lang="tr-TR" dirty="0"/>
              <a:t> Solution: </a:t>
            </a:r>
            <a:r>
              <a:rPr lang="en-US" dirty="0"/>
              <a:t>Solenoids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9" name="Resim 8" descr="iç mekan, tablo içeren bir resim&#10;&#10;Açıklama otomatik olarak oluşturuldu">
            <a:extLst>
              <a:ext uri="{FF2B5EF4-FFF2-40B4-BE49-F238E27FC236}">
                <a16:creationId xmlns:a16="http://schemas.microsoft.com/office/drawing/2014/main" id="{153D029D-4C08-4C8A-8FF5-B02DA5BAA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900" y="609562"/>
            <a:ext cx="4229100" cy="2381250"/>
          </a:xfrm>
          <a:prstGeom prst="rect">
            <a:avLst/>
          </a:prstGeom>
        </p:spPr>
      </p:pic>
      <p:pic>
        <p:nvPicPr>
          <p:cNvPr id="12" name="Resim 11" descr="iç mekan, duvar, tutma içeren bir resim&#10;&#10;Açıklama otomatik olarak oluşturuldu">
            <a:extLst>
              <a:ext uri="{FF2B5EF4-FFF2-40B4-BE49-F238E27FC236}">
                <a16:creationId xmlns:a16="http://schemas.microsoft.com/office/drawing/2014/main" id="{7A9743A8-ECA1-407E-BA79-57A3B3A36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900" y="3429000"/>
            <a:ext cx="4229100" cy="2381250"/>
          </a:xfrm>
          <a:prstGeom prst="rect">
            <a:avLst/>
          </a:prstGeom>
        </p:spPr>
      </p:pic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40F48C27-7965-475B-AE15-145975087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1394085"/>
            <a:ext cx="5127029" cy="455701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tr-TR" dirty="0" err="1"/>
              <a:t>Based</a:t>
            </a:r>
            <a:r>
              <a:rPr lang="tr-TR" dirty="0"/>
              <a:t> on </a:t>
            </a:r>
            <a:r>
              <a:rPr lang="tr-TR" dirty="0" err="1"/>
              <a:t>creating</a:t>
            </a:r>
            <a:r>
              <a:rPr lang="tr-TR" dirty="0"/>
              <a:t> a </a:t>
            </a:r>
            <a:r>
              <a:rPr lang="tr-TR" dirty="0" err="1"/>
              <a:t>magnetic</a:t>
            </a:r>
            <a:r>
              <a:rPr lang="tr-TR" dirty="0"/>
              <a:t> </a:t>
            </a:r>
            <a:r>
              <a:rPr lang="tr-TR" dirty="0" err="1"/>
              <a:t>field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en-GB" dirty="0"/>
              <a:t>sending a current t</a:t>
            </a:r>
            <a:r>
              <a:rPr lang="tr-TR" dirty="0"/>
              <a:t>h</a:t>
            </a:r>
            <a:r>
              <a:rPr lang="en-GB" dirty="0"/>
              <a:t>rough a turn of wire </a:t>
            </a:r>
            <a:endParaRPr lang="tr-TR" dirty="0"/>
          </a:p>
          <a:p>
            <a:r>
              <a:rPr lang="tr-TR" dirty="0" err="1"/>
              <a:t>Advantages</a:t>
            </a:r>
            <a:r>
              <a:rPr lang="tr-TR" dirty="0"/>
              <a:t>:</a:t>
            </a:r>
          </a:p>
          <a:p>
            <a:pPr lvl="1"/>
            <a:r>
              <a:rPr lang="tr-TR" dirty="0" err="1"/>
              <a:t>More</a:t>
            </a:r>
            <a:r>
              <a:rPr lang="tr-TR" dirty="0"/>
              <a:t> </a:t>
            </a:r>
            <a:r>
              <a:rPr lang="tr-TR" dirty="0" err="1"/>
              <a:t>powerful</a:t>
            </a:r>
            <a:r>
              <a:rPr lang="tr-TR" dirty="0"/>
              <a:t> </a:t>
            </a:r>
            <a:r>
              <a:rPr lang="tr-TR" dirty="0" err="1"/>
              <a:t>shooting</a:t>
            </a:r>
            <a:endParaRPr lang="en-GB" dirty="0"/>
          </a:p>
          <a:p>
            <a:pPr lvl="1"/>
            <a:r>
              <a:rPr lang="tr-TR" dirty="0"/>
              <a:t>Small </a:t>
            </a:r>
            <a:r>
              <a:rPr lang="en-US" dirty="0"/>
              <a:t>and lightweight</a:t>
            </a:r>
            <a:endParaRPr lang="tr-TR" dirty="0"/>
          </a:p>
          <a:p>
            <a:pPr marL="457200" lvl="1" indent="0">
              <a:buNone/>
            </a:pPr>
            <a:endParaRPr lang="en-GB" dirty="0"/>
          </a:p>
          <a:p>
            <a:r>
              <a:rPr lang="tr-TR" dirty="0" err="1"/>
              <a:t>Disadvantages</a:t>
            </a:r>
            <a:r>
              <a:rPr lang="tr-TR" dirty="0"/>
              <a:t> :</a:t>
            </a:r>
          </a:p>
          <a:p>
            <a:pPr lvl="1"/>
            <a:r>
              <a:rPr lang="tr-TR" dirty="0" err="1"/>
              <a:t>Operates</a:t>
            </a:r>
            <a:r>
              <a:rPr lang="tr-TR" dirty="0"/>
              <a:t> </a:t>
            </a:r>
            <a:r>
              <a:rPr lang="en-US" dirty="0"/>
              <a:t>at a high voltage and current,</a:t>
            </a:r>
            <a:endParaRPr lang="tr-TR" dirty="0"/>
          </a:p>
          <a:p>
            <a:pPr lvl="1"/>
            <a:r>
              <a:rPr lang="tr-TR" dirty="0"/>
              <a:t>U</a:t>
            </a:r>
            <a:r>
              <a:rPr lang="en-GB" dirty="0" err="1"/>
              <a:t>ses</a:t>
            </a:r>
            <a:r>
              <a:rPr lang="en-GB" dirty="0"/>
              <a:t> a lot of power</a:t>
            </a:r>
            <a:endParaRPr lang="tr-TR" dirty="0"/>
          </a:p>
          <a:p>
            <a:pPr lvl="1"/>
            <a:r>
              <a:rPr lang="en-GB" dirty="0"/>
              <a:t>Due to internal resistance, heat is generated</a:t>
            </a:r>
            <a:endParaRPr lang="tr-T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9232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tr-TR" dirty="0"/>
              <a:t>Mustafa Ercan OKATAN</a:t>
            </a:r>
            <a:br>
              <a:rPr lang="en-US" dirty="0"/>
            </a:br>
            <a:r>
              <a:rPr lang="en-US" dirty="0"/>
              <a:t>CMO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6" name="Picture 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1642481B-9D83-4C22-AB79-CD3297849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913" y="2389963"/>
            <a:ext cx="2428875" cy="2438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902990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7839"/>
            <a:ext cx="10515600" cy="531912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tr-TR" sz="5400" dirty="0"/>
              <a:t>Time Management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tr-TR" sz="5400" dirty="0"/>
              <a:t>Financial Management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5400" dirty="0"/>
              <a:t>Deliverables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675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645" y="80187"/>
            <a:ext cx="10515600" cy="1325563"/>
          </a:xfrm>
        </p:spPr>
        <p:txBody>
          <a:bodyPr/>
          <a:lstStyle/>
          <a:p>
            <a:r>
              <a:rPr lang="tr-TR" dirty="0"/>
              <a:t>Time Management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5" name="Picture 4" descr="https://lh3.googleusercontent.com/IsQ5sCbaaNCf-sDeWiKcfMw3ZzF-bzPcLNecjpo_GOARGlX9ji4qr7TsDEjgmV_h8fMpRFhGwWwEZhgYhnFj0h0JIWbtpjWxHh3x0m_bCLF5QdlVnddkQAswDFLqE0wJ4nvfo39g">
            <a:extLst>
              <a:ext uri="{FF2B5EF4-FFF2-40B4-BE49-F238E27FC236}">
                <a16:creationId xmlns:a16="http://schemas.microsoft.com/office/drawing/2014/main" id="{750DC579-9177-43FF-9CC9-B32132F2620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19" y="1122778"/>
            <a:ext cx="11741285" cy="4830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03366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40" y="2103437"/>
            <a:ext cx="4129216" cy="1325563"/>
          </a:xfrm>
        </p:spPr>
        <p:txBody>
          <a:bodyPr>
            <a:normAutofit fontScale="90000"/>
          </a:bodyPr>
          <a:lstStyle/>
          <a:p>
            <a:r>
              <a:rPr lang="tr-TR" dirty="0"/>
              <a:t>Financial Management</a:t>
            </a:r>
            <a:br>
              <a:rPr lang="tr-TR" dirty="0"/>
            </a:b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2711C2E-95F3-4F37-B364-A857292E3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004845"/>
              </p:ext>
            </p:extLst>
          </p:nvPr>
        </p:nvGraphicFramePr>
        <p:xfrm>
          <a:off x="3665838" y="123569"/>
          <a:ext cx="8155459" cy="59801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8865">
                  <a:extLst>
                    <a:ext uri="{9D8B030D-6E8A-4147-A177-3AD203B41FA5}">
                      <a16:colId xmlns:a16="http://schemas.microsoft.com/office/drawing/2014/main" val="698361492"/>
                    </a:ext>
                  </a:extLst>
                </a:gridCol>
                <a:gridCol w="2037895">
                  <a:extLst>
                    <a:ext uri="{9D8B030D-6E8A-4147-A177-3AD203B41FA5}">
                      <a16:colId xmlns:a16="http://schemas.microsoft.com/office/drawing/2014/main" val="2129610641"/>
                    </a:ext>
                  </a:extLst>
                </a:gridCol>
                <a:gridCol w="2039834">
                  <a:extLst>
                    <a:ext uri="{9D8B030D-6E8A-4147-A177-3AD203B41FA5}">
                      <a16:colId xmlns:a16="http://schemas.microsoft.com/office/drawing/2014/main" val="41089972"/>
                    </a:ext>
                  </a:extLst>
                </a:gridCol>
                <a:gridCol w="2038865">
                  <a:extLst>
                    <a:ext uri="{9D8B030D-6E8A-4147-A177-3AD203B41FA5}">
                      <a16:colId xmlns:a16="http://schemas.microsoft.com/office/drawing/2014/main" val="4061563659"/>
                    </a:ext>
                  </a:extLst>
                </a:gridCol>
              </a:tblGrid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Product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Pieces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Unit Price($)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Total Price($)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3096899075"/>
                  </a:ext>
                </a:extLst>
              </a:tr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nrf24l01+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2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1.78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3.56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1243888972"/>
                  </a:ext>
                </a:extLst>
              </a:tr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TS5828s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1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7.70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7.70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254149325"/>
                  </a:ext>
                </a:extLst>
              </a:tr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Camera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1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6.27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6.27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1519002952"/>
                  </a:ext>
                </a:extLst>
              </a:tr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Video Receiver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1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21.99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21.99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3179655586"/>
                  </a:ext>
                </a:extLst>
              </a:tr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Arduino uno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2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3.21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6.42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2115503043"/>
                  </a:ext>
                </a:extLst>
              </a:tr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Joystick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1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2.84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2.84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2647431848"/>
                  </a:ext>
                </a:extLst>
              </a:tr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15dBi antenna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2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2.24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4.48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3690838547"/>
                  </a:ext>
                </a:extLst>
              </a:tr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12V Battery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1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9.55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9.55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4241951024"/>
                  </a:ext>
                </a:extLst>
              </a:tr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Power-bank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2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4.75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9.50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2925643066"/>
                  </a:ext>
                </a:extLst>
              </a:tr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DC motor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8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379496773"/>
                  </a:ext>
                </a:extLst>
              </a:tr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L298n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1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1.43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1.43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836424141"/>
                  </a:ext>
                </a:extLst>
              </a:tr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Omni Wheel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3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8.55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25.65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3041510919"/>
                  </a:ext>
                </a:extLst>
              </a:tr>
              <a:tr h="5975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Connection equipment and body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1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1253561977"/>
                  </a:ext>
                </a:extLst>
              </a:tr>
              <a:tr h="5975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Estimated cost of the shooting mechanism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2649314712"/>
                  </a:ext>
                </a:extLst>
              </a:tr>
              <a:tr h="4341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Unexpected costs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20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2782157785"/>
                  </a:ext>
                </a:extLst>
              </a:tr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TOTAL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17 pcs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1</a:t>
                      </a:r>
                      <a:r>
                        <a:rPr lang="tr-TR" sz="1400">
                          <a:effectLst/>
                          <a:latin typeface="+mn-lt"/>
                        </a:rPr>
                        <a:t>63.5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40771342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2749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Deliverables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tr-TR" dirty="0"/>
              <a:t> 1 X Robot: HELEN-V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tr-TR" dirty="0"/>
              <a:t> 1X User </a:t>
            </a:r>
            <a:r>
              <a:rPr lang="tr-TR" dirty="0" err="1"/>
              <a:t>manual</a:t>
            </a:r>
            <a:endParaRPr lang="tr-TR" dirty="0"/>
          </a:p>
          <a:p>
            <a:pPr>
              <a:buFont typeface="Wingdings" panose="05000000000000000000" pitchFamily="2" charset="2"/>
              <a:buChar char="ü"/>
            </a:pPr>
            <a:r>
              <a:rPr lang="tr-TR" dirty="0"/>
              <a:t> </a:t>
            </a:r>
            <a:r>
              <a:rPr lang="en-US" dirty="0"/>
              <a:t>a certificate of warranty </a:t>
            </a:r>
            <a:endParaRPr lang="tr-TR" dirty="0"/>
          </a:p>
          <a:p>
            <a:pPr>
              <a:buFont typeface="Wingdings" panose="05000000000000000000" pitchFamily="2" charset="2"/>
              <a:buChar char="ü"/>
            </a:pPr>
            <a:r>
              <a:rPr lang="tr-TR" dirty="0"/>
              <a:t>2 X</a:t>
            </a:r>
            <a:r>
              <a:rPr lang="en-US" dirty="0"/>
              <a:t> </a:t>
            </a:r>
            <a:r>
              <a:rPr lang="tr-TR" dirty="0"/>
              <a:t>B</a:t>
            </a:r>
            <a:r>
              <a:rPr lang="en-US" dirty="0"/>
              <a:t>all</a:t>
            </a:r>
            <a:endParaRPr lang="tr-TR" dirty="0"/>
          </a:p>
          <a:p>
            <a:pPr>
              <a:buFont typeface="Wingdings" panose="05000000000000000000" pitchFamily="2" charset="2"/>
              <a:buChar char="ü"/>
            </a:pPr>
            <a:r>
              <a:rPr lang="tr-TR" dirty="0"/>
              <a:t> 6 X</a:t>
            </a:r>
            <a:r>
              <a:rPr lang="en-US" dirty="0"/>
              <a:t> wall of the playfield</a:t>
            </a:r>
            <a:endParaRPr lang="tr-TR" dirty="0"/>
          </a:p>
          <a:p>
            <a:pPr>
              <a:buFont typeface="Wingdings" panose="05000000000000000000" pitchFamily="2" charset="2"/>
              <a:buChar char="ü"/>
            </a:pPr>
            <a:r>
              <a:rPr lang="tr-TR" dirty="0"/>
              <a:t> 2 X </a:t>
            </a:r>
            <a:r>
              <a:rPr lang="en-US" dirty="0"/>
              <a:t>Substitute battery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9468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Conclusion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1506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155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94350-8955-4121-8DAE-5E99AD366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469" y="2103437"/>
            <a:ext cx="10515600" cy="1325563"/>
          </a:xfrm>
        </p:spPr>
        <p:txBody>
          <a:bodyPr/>
          <a:lstStyle/>
          <a:p>
            <a:r>
              <a:rPr lang="tr-TR" dirty="0" err="1"/>
              <a:t>Thank</a:t>
            </a:r>
            <a:r>
              <a:rPr lang="tr-TR" dirty="0"/>
              <a:t> </a:t>
            </a:r>
            <a:r>
              <a:rPr lang="tr-TR" dirty="0" err="1"/>
              <a:t>you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listening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19859-A4F4-474F-B0CA-50B91E113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D7CDAAA-2872-4457-8596-1D55B3F16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4457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593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8D21F9B-C518-4724-A100-6ED05F22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Members</a:t>
            </a:r>
            <a:r>
              <a:rPr lang="tr-TR" b="1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of </a:t>
            </a:r>
            <a:r>
              <a:rPr lang="tr-TR" b="1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the</a:t>
            </a:r>
            <a:r>
              <a:rPr lang="tr-TR" b="1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tr-TR" b="1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Company</a:t>
            </a:r>
            <a:endParaRPr lang="tr-TR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6" name="İçerik Yer Tutucusu 5">
            <a:extLst>
              <a:ext uri="{FF2B5EF4-FFF2-40B4-BE49-F238E27FC236}">
                <a16:creationId xmlns:a16="http://schemas.microsoft.com/office/drawing/2014/main" id="{58912495-6664-4DEA-9C3F-53EA66726E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759202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17273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F5719-9690-4BC9-83AC-5F99DF1CE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0609"/>
            <a:ext cx="10515600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5800" dirty="0"/>
              <a:t>REFERENCES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Hamby, C. (2013, November 26). Top Benefits And Top Disadvantages To Using A 5.8 GHz Frequency? Retrieved from</a:t>
            </a:r>
            <a:r>
              <a:rPr lang="en-US" u="sng" dirty="0">
                <a:hlinkClick r:id="rId2"/>
              </a:rPr>
              <a:t> https://www.avalan.com/blog/bid/354696/Top-Benefits-And-Top-Disadvantages-To-Using-A-5-8-GHz-Frequency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Perlman, A. (2016, August 20). Everything You Need to Know About FPV Flying. Retrieved from https://uavcoach.com/everything-need-know-fpv-flying/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User’s Basic Guide to Radio Control Systems. (n.d.). Retrieved from </a:t>
            </a:r>
            <a:r>
              <a:rPr lang="en-US" dirty="0">
                <a:hlinkClick r:id="rId3"/>
              </a:rPr>
              <a:t>http://www.rcmodelswiz.co.uk/rc-guides/electric-rc-models-guide/users-basic-guide-to-radio-control-systems/</a:t>
            </a:r>
            <a:endParaRPr lang="tr-TR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Wheel Control Theory. (n.d.). Retrieved from http://www.robotplatform.com/knowledge/Classification_of_Robots/wheel_control_theory.html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F89A4AC-1AAA-473D-884C-AAFBFFDD06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4457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19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-237045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3733"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Mission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&amp; </a:t>
            </a: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Vision</a:t>
            </a:r>
            <a:endParaRPr lang="tr-TR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/>
              <a:t>Mission:</a:t>
            </a:r>
            <a:r>
              <a:rPr lang="en-US" dirty="0"/>
              <a:t> Our mission is to design and produce creative and reliable electronic Technologies and robotics meeting the desired specifications of customers under limited budget and time.</a:t>
            </a:r>
            <a:endParaRPr lang="tr-TR" dirty="0"/>
          </a:p>
          <a:p>
            <a:pPr marL="0" indent="0">
              <a:buNone/>
            </a:pPr>
            <a:endParaRPr lang="tr-TR" dirty="0"/>
          </a:p>
          <a:p>
            <a:pPr algn="just"/>
            <a:r>
              <a:rPr lang="en-US" b="1" dirty="0"/>
              <a:t>Vision:</a:t>
            </a:r>
            <a:r>
              <a:rPr lang="en-US" dirty="0"/>
              <a:t> Our vision is to be a unique company consisting of highly motivated R&amp;D engineers that create impressive robotic products with affordable and reasonable costs.</a:t>
            </a:r>
            <a:endParaRPr lang="tr-TR" dirty="0"/>
          </a:p>
          <a:p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51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18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Controlling the ball</a:t>
            </a:r>
          </a:p>
          <a:p>
            <a:r>
              <a:rPr lang="tr-TR" dirty="0" err="1"/>
              <a:t>Shoot</a:t>
            </a:r>
            <a:r>
              <a:rPr lang="en-US" dirty="0" err="1"/>
              <a:t>ing</a:t>
            </a:r>
            <a:r>
              <a:rPr lang="en-US" dirty="0"/>
              <a:t> the ball to opponent’s goal</a:t>
            </a:r>
          </a:p>
          <a:p>
            <a:r>
              <a:rPr lang="en-US" dirty="0"/>
              <a:t>Defending the ball coming from opponent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864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EB38AE6-A0C9-4D37-8F3E-D1C3F4CB7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Restrictions</a:t>
            </a:r>
            <a:r>
              <a:rPr lang="tr-TR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&amp; </a:t>
            </a:r>
            <a:r>
              <a:rPr lang="tr-TR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Constraints</a:t>
            </a:r>
            <a:endParaRPr lang="tr-TR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7A50391-F84B-4172-8424-1407F4421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0" indent="-4572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67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Teleoperation from at least 30 meters</a:t>
            </a:r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67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Remote control</a:t>
            </a:r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670"/>
              <a:buFont typeface="Arial"/>
              <a:buChar char="•"/>
            </a:pPr>
            <a:r>
              <a:rPr lang="tr-T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No </a:t>
            </a:r>
            <a:r>
              <a:rPr lang="tr-TR" dirty="0" err="1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crossing</a:t>
            </a:r>
            <a:r>
              <a:rPr lang="tr-T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 </a:t>
            </a:r>
            <a:r>
              <a:rPr lang="tr-TR" dirty="0" err="1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to</a:t>
            </a:r>
            <a:r>
              <a:rPr lang="tr-T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 </a:t>
            </a:r>
            <a:r>
              <a:rPr lang="tr-TR" dirty="0" err="1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the</a:t>
            </a:r>
            <a:r>
              <a:rPr lang="tr-T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 </a:t>
            </a:r>
            <a:r>
              <a:rPr lang="en-US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center-line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67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Ball transfer to opponent’s field in 20 seconds</a:t>
            </a:r>
            <a:r>
              <a:rPr lang="tr-T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 </a:t>
            </a:r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670"/>
              <a:buFont typeface="Arial"/>
              <a:buChar char="•"/>
            </a:pPr>
            <a:r>
              <a:rPr lang="tr-T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Robot </a:t>
            </a:r>
            <a:r>
              <a:rPr lang="tr-TR" dirty="0" err="1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fitting</a:t>
            </a:r>
            <a:r>
              <a:rPr lang="tr-T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 </a:t>
            </a:r>
            <a:r>
              <a:rPr lang="tr-TR" dirty="0" err="1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into</a:t>
            </a:r>
            <a:r>
              <a:rPr lang="tr-T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 </a:t>
            </a:r>
            <a:r>
              <a:rPr lang="tr-TR" dirty="0" err="1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cylinder</a:t>
            </a:r>
            <a:r>
              <a:rPr lang="tr-T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 of </a:t>
            </a:r>
            <a:r>
              <a:rPr lang="tr-TR" dirty="0" err="1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diameter</a:t>
            </a:r>
            <a:r>
              <a:rPr lang="tr-T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 </a:t>
            </a:r>
            <a:r>
              <a:rPr lang="en-US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65</a:t>
            </a:r>
            <a:r>
              <a:rPr lang="tr-T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cm</a:t>
            </a:r>
            <a:endParaRPr lang="en-US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libri"/>
              <a:cs typeface="Calibri"/>
              <a:sym typeface="Calibri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670"/>
              <a:buFont typeface="Arial"/>
              <a:buChar char="•"/>
            </a:pPr>
            <a:r>
              <a:rPr lang="tr-T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Maximum </a:t>
            </a:r>
            <a:r>
              <a:rPr lang="tr-TR" dirty="0" err="1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budget</a:t>
            </a:r>
            <a:r>
              <a:rPr lang="tr-T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 of $200</a:t>
            </a:r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670"/>
              <a:buFont typeface="Arial"/>
              <a:buChar char="•"/>
            </a:pPr>
            <a:endParaRPr lang="tr-TR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libri"/>
              <a:cs typeface="Calibri"/>
              <a:sym typeface="Calibri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9073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772</Words>
  <Application>Microsoft Office PowerPoint</Application>
  <PresentationFormat>Geniş ekran</PresentationFormat>
  <Paragraphs>231</Paragraphs>
  <Slides>50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50</vt:i4>
      </vt:variant>
    </vt:vector>
  </HeadingPairs>
  <TitlesOfParts>
    <vt:vector size="56" baseType="lpstr">
      <vt:lpstr>Arial</vt:lpstr>
      <vt:lpstr>Calibri</vt:lpstr>
      <vt:lpstr>Calibri Light</vt:lpstr>
      <vt:lpstr>Times New Roman</vt:lpstr>
      <vt:lpstr>Wingdings</vt:lpstr>
      <vt:lpstr>Office Teması</vt:lpstr>
      <vt:lpstr>PowerPoint Sunusu</vt:lpstr>
      <vt:lpstr>Hasan ÖZKARA CEO</vt:lpstr>
      <vt:lpstr>Outline of the Presentation</vt:lpstr>
      <vt:lpstr>PowerPoint Sunusu</vt:lpstr>
      <vt:lpstr>Members of the Company</vt:lpstr>
      <vt:lpstr>Mission &amp; Vision</vt:lpstr>
      <vt:lpstr>PowerPoint Sunusu</vt:lpstr>
      <vt:lpstr>Problem Statements</vt:lpstr>
      <vt:lpstr>Restrictions &amp; Constraints</vt:lpstr>
      <vt:lpstr>Objectives</vt:lpstr>
      <vt:lpstr>PowerPoint Sunusu</vt:lpstr>
      <vt:lpstr>PowerPoint Sunusu</vt:lpstr>
      <vt:lpstr>MERT KAYIŞ COO</vt:lpstr>
      <vt:lpstr>Overall Block Diagram</vt:lpstr>
      <vt:lpstr>Flowchart for Video Transfer Subsystem</vt:lpstr>
      <vt:lpstr>Flowchart for the Command Transfer Subsystem</vt:lpstr>
      <vt:lpstr>Flowchart for the Command Transfer Subsystem</vt:lpstr>
      <vt:lpstr>Power Supply Unit</vt:lpstr>
      <vt:lpstr>KAĞAN ÖZASLAN CFO</vt:lpstr>
      <vt:lpstr>PowerPoint Sunusu</vt:lpstr>
      <vt:lpstr>Video Transmission</vt:lpstr>
      <vt:lpstr>Video Transmission</vt:lpstr>
      <vt:lpstr>Test Results</vt:lpstr>
      <vt:lpstr>Test Results</vt:lpstr>
      <vt:lpstr>Command Transmission</vt:lpstr>
      <vt:lpstr>Command Transmission</vt:lpstr>
      <vt:lpstr>Test Results</vt:lpstr>
      <vt:lpstr>Communication Protocol</vt:lpstr>
      <vt:lpstr>PowerPoint Sunusu</vt:lpstr>
      <vt:lpstr>User Side</vt:lpstr>
      <vt:lpstr>  CANER POTUR  CTO</vt:lpstr>
      <vt:lpstr>PowerPoint Sunusu</vt:lpstr>
      <vt:lpstr>Motor Drive System: Differential Drive</vt:lpstr>
      <vt:lpstr>PowerPoint Sunusu</vt:lpstr>
      <vt:lpstr>PowerPoint Sunusu</vt:lpstr>
      <vt:lpstr>Defence</vt:lpstr>
      <vt:lpstr>Alternate Solution: Holonomic Control</vt:lpstr>
      <vt:lpstr>PowerPoint Sunusu</vt:lpstr>
      <vt:lpstr>PowerPoint Sunusu</vt:lpstr>
      <vt:lpstr>Shooting Systems</vt:lpstr>
      <vt:lpstr>Spring Mechanics</vt:lpstr>
      <vt:lpstr>Alternate Solution: Solenoids</vt:lpstr>
      <vt:lpstr>Mustafa Ercan OKATAN CMO</vt:lpstr>
      <vt:lpstr>PowerPoint Sunusu</vt:lpstr>
      <vt:lpstr>Time Management</vt:lpstr>
      <vt:lpstr>Financial Management </vt:lpstr>
      <vt:lpstr>Deliverables</vt:lpstr>
      <vt:lpstr>Conclusion</vt:lpstr>
      <vt:lpstr>Thank you for listening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Caner Potur</dc:creator>
  <cp:lastModifiedBy>kagan</cp:lastModifiedBy>
  <cp:revision>20</cp:revision>
  <dcterms:created xsi:type="dcterms:W3CDTF">2018-12-27T12:36:55Z</dcterms:created>
  <dcterms:modified xsi:type="dcterms:W3CDTF">2018-12-28T07:44:05Z</dcterms:modified>
</cp:coreProperties>
</file>